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3" r:id="rId5"/>
    <p:sldId id="260" r:id="rId6"/>
    <p:sldId id="262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3D216-D47F-416F-B46B-307DAC5C5682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77D96-1D7E-40BB-BE8E-F78EE611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8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can generate data, you can understand the underlying structure of the data</a:t>
            </a:r>
          </a:p>
          <a:p>
            <a:r>
              <a:rPr lang="en-US" dirty="0"/>
              <a:t>Generative models: Not just what (classification) but also the why (generative)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77D96-1D7E-40BB-BE8E-F78EE6116F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8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Generator – Can sample new 3D models directly from latent space, no input model required</a:t>
            </a:r>
          </a:p>
          <a:p>
            <a:r>
              <a:rPr lang="en-US" dirty="0"/>
              <a:t>Discriminator –carries informative features for 3D object recognition</a:t>
            </a:r>
          </a:p>
          <a:p>
            <a:endParaRPr lang="en-US" dirty="0"/>
          </a:p>
          <a:p>
            <a:r>
              <a:rPr lang="en-US" dirty="0"/>
              <a:t>Main point: generates models that are novel and realistic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77D96-1D7E-40BB-BE8E-F78EE6116F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05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image to 3D model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77D96-1D7E-40BB-BE8E-F78EE6116F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AD78-6B17-4387-A3C6-E64CB2195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C5580-9A73-4BEE-AE69-AA9E11081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591E7-7C54-42EA-BEE6-C7A57CCB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DDF05-DA66-4A30-AFA1-4E9BBC70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5EA5B-4B52-4924-A715-495CF255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0DA9-AF9D-4BA3-9673-A6711E5D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BD382-3E98-41E2-B52E-9BB964E90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D79B8-95D6-4278-97F6-F41E5F54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70252-68BA-44E0-9EA8-F5ED164C7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DF41-7CE9-4EAC-BF68-002D52FA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1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0ACCBC-87E2-4CFA-A4FE-606BE4D44C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65556-0BE6-4A16-BDCC-2AD1F17ED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4FCFB-EE10-4328-9E97-2201CEBB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8C943-5245-4E5A-BF79-87F34E71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73892-60EF-4F5B-AA58-16FD3C77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76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C919-272A-4ACA-941D-539FC7862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24E2-0202-4A85-BA32-FDD82246B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9064D-9812-425B-AAC3-D8BC6091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CC7E7-2AD0-4D9F-9C25-73DE4D9F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20FA7-EDBF-4395-8323-4833A1A0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96EBD-1B6B-4916-B500-AB5EEC5D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0FDEC-83CE-468C-BAFB-E5C9396E9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0E24E-7136-4DEC-84D9-8A182202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DF942-D562-4668-B779-AD4D2BBB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ACDB6-E19A-45BB-BFF9-424053E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2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C47B-5A7E-48A6-96C3-5A608612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4664F-4C9D-4B17-AEED-B0DAF0A9A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AB798-3217-4EE9-8919-CB16F3014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1F72E-3402-4DB4-A38C-9CF35B50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1A324-FE8E-46BD-88F7-249F285C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6B58E-9823-4013-9E32-36B6AD6A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915D-0A65-4C95-BDD4-27D6F34F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6818D-7DBA-45F2-9152-EA2184DAF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76D5D-0DCD-40DD-A72D-8A9B93870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4D1B0A-6E3E-4459-B2B2-3187DB4CE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A203E-1E08-4C04-A726-8B40E990C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CAF265-5918-4FDB-8D77-6A861EB0B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7958E-3DC8-4F55-8AE8-68F5C85F8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E05CA-32A4-4BC5-8BE9-28BD1C26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1F99-09E2-4015-97EC-02711A20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F955A-0035-4EA7-9243-0ED0E536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249D1-9963-4F19-BDC4-445562AC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D7E6D-4A4C-4F8E-ABC4-407D25C1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6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168F84-9305-4724-A156-BB609B67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0F377-E09D-4724-9359-3BED4D89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F7497-D2C9-4B44-9C79-ADD18F0C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21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69C-2223-4544-AECA-DCCC297F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60A2-D1AE-4B6E-974D-ED3F96DF6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EAC83-D97A-4BB6-8240-10813A753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14A7F-5DDA-4307-960E-B6600323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CEA07-B282-42EB-AFFB-3A6119B66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F84D-6D54-49E0-B6F9-FD2B0384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6B39-9550-4940-A7D5-A3EA5159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E1613D-7F09-4C70-9854-B6971532C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6AF26-A23D-4D13-8706-85F3CE9AC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F1839-C438-450D-A05E-22FC44C0B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12A04-EEE6-46A9-A72B-D142F679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DAE5E-8F42-4D42-8525-EF97E027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3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055349-0807-43E8-A1C9-1BCF007F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468DA-19B1-455D-8B9F-EF848014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221AA-5A5A-4134-AD27-57A04CD62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C27B1-AB97-4508-BCDC-6BD99CA7878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E127B-D272-45F7-9768-0A8897B2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75293-F57C-43EB-8DA4-C1C6F5C0C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FAAC-C0FD-4703-8F2E-78BCC88C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17/06/relationships/model3d" Target="../media/model3d1.glb"/><Relationship Id="rId7" Type="http://schemas.openxmlformats.org/officeDocument/2006/relationships/hyperlink" Target="https://www.remix3d.com/details/G009SXFX6FB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hyperlink" Target="https://www.remix3d.com/details/G009SXJZ761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FX6FBR" TargetMode="External"/><Relationship Id="rId3" Type="http://schemas.openxmlformats.org/officeDocument/2006/relationships/image" Target="../media/image3.png"/><Relationship Id="rId7" Type="http://schemas.microsoft.com/office/2017/06/relationships/model3d" Target="../media/model3d2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remix3d.com/details/G009SXJZ761T" TargetMode="External"/><Relationship Id="rId10" Type="http://schemas.openxmlformats.org/officeDocument/2006/relationships/image" Target="../media/image4.png"/><Relationship Id="rId4" Type="http://schemas.microsoft.com/office/2017/06/relationships/model3d" Target="../media/model3d1.glb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17/06/relationships/model3d" Target="../media/model3d1.glb"/><Relationship Id="rId7" Type="http://schemas.openxmlformats.org/officeDocument/2006/relationships/hyperlink" Target="https://www.remix3d.com/details/G009SXFX6FB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hyperlink" Target="https://www.remix3d.com/details/G009SXJZ761T" TargetMode="Externa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CD8C-1F68-467E-946A-D40F2D9B0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Multi View Approach to 3D Generative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61174-7D81-45DF-82DE-82225B3A9A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Bryon Kucharski</a:t>
            </a:r>
          </a:p>
        </p:txBody>
      </p:sp>
    </p:spTree>
    <p:extLst>
      <p:ext uri="{BB962C8B-B14F-4D97-AF65-F5344CB8AC3E}">
        <p14:creationId xmlns:p14="http://schemas.microsoft.com/office/powerpoint/2010/main" val="374416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FF886-DF03-4B3D-ADE4-3995BBC5A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3D VAE GAN Loss Equations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C106C-A54B-4C88-A0B0-CD56418F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2584690"/>
            <a:ext cx="10525125" cy="3920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1FD978-D70D-4668-88BB-95266574C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22" y="1690688"/>
            <a:ext cx="9659149" cy="62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3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FBE24-4AD4-4C30-842C-DE577F06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0C28-A210-4088-A091-66A883BF1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[1] J. Wu, C. Zhang, T. </a:t>
            </a:r>
            <a:r>
              <a:rPr lang="en-US" dirty="0" err="1"/>
              <a:t>Xue</a:t>
            </a:r>
            <a:r>
              <a:rPr lang="en-US" dirty="0"/>
              <a:t>, B. Freeman, and J. Tenenbaum. Learning a    probabilistic latent space of object shapes via 3d generative-adversarial modeling. In NIPS, pages 82–90, 2016.</a:t>
            </a:r>
          </a:p>
          <a:p>
            <a:pPr marL="0" indent="0">
              <a:buNone/>
            </a:pPr>
            <a:r>
              <a:rPr lang="en-US" dirty="0"/>
              <a:t>[2] Ian Goodfellow, Jean </a:t>
            </a:r>
            <a:r>
              <a:rPr lang="en-US" dirty="0" err="1"/>
              <a:t>Pouget</a:t>
            </a:r>
            <a:r>
              <a:rPr lang="en-US" dirty="0"/>
              <a:t>-Abadie, Mehdi Mirza, Bing Xu, David </a:t>
            </a:r>
            <a:r>
              <a:rPr lang="en-US" dirty="0" err="1"/>
              <a:t>Warde</a:t>
            </a:r>
            <a:r>
              <a:rPr lang="en-US" dirty="0"/>
              <a:t>-Farley, </a:t>
            </a:r>
            <a:r>
              <a:rPr lang="en-US" dirty="0" err="1"/>
              <a:t>Sherjil</a:t>
            </a:r>
            <a:r>
              <a:rPr lang="en-US" dirty="0"/>
              <a:t> </a:t>
            </a:r>
            <a:r>
              <a:rPr lang="en-US" dirty="0" err="1"/>
              <a:t>Ozair</a:t>
            </a:r>
            <a:r>
              <a:rPr lang="en-US" dirty="0"/>
              <a:t>, Aaron Courville,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. Generative adversarial nets. In NIPS, 2014.</a:t>
            </a:r>
          </a:p>
          <a:p>
            <a:pPr marL="0" indent="0">
              <a:buNone/>
            </a:pPr>
            <a:r>
              <a:rPr lang="en-US" dirty="0"/>
              <a:t>[3] </a:t>
            </a:r>
            <a:r>
              <a:rPr lang="en-US" dirty="0" err="1"/>
              <a:t>Zhirong</a:t>
            </a:r>
            <a:r>
              <a:rPr lang="en-US" dirty="0"/>
              <a:t> Wu, </a:t>
            </a:r>
            <a:r>
              <a:rPr lang="en-US" dirty="0" err="1"/>
              <a:t>Shuran</a:t>
            </a:r>
            <a:r>
              <a:rPr lang="en-US" dirty="0"/>
              <a:t> Song, Aditya Khosla, Fisher Yu, </a:t>
            </a:r>
            <a:r>
              <a:rPr lang="en-US" dirty="0" err="1"/>
              <a:t>Linguang</a:t>
            </a:r>
            <a:r>
              <a:rPr lang="en-US" dirty="0"/>
              <a:t> Zhang, </a:t>
            </a:r>
            <a:r>
              <a:rPr lang="en-US" dirty="0" err="1"/>
              <a:t>Xiaoou</a:t>
            </a:r>
            <a:r>
              <a:rPr lang="en-US" dirty="0"/>
              <a:t> Tang, and </a:t>
            </a:r>
            <a:r>
              <a:rPr lang="en-US" dirty="0" err="1"/>
              <a:t>Jianxiong</a:t>
            </a:r>
            <a:r>
              <a:rPr lang="en-US" dirty="0"/>
              <a:t> Xiao. 3d </a:t>
            </a:r>
            <a:r>
              <a:rPr lang="en-US" dirty="0" err="1"/>
              <a:t>shapenets</a:t>
            </a:r>
            <a:r>
              <a:rPr lang="en-US" dirty="0"/>
              <a:t>: A deep representation for volumetric shapes. In CVPR, 2015.</a:t>
            </a:r>
          </a:p>
          <a:p>
            <a:pPr marL="0" indent="0">
              <a:buNone/>
            </a:pPr>
            <a:r>
              <a:rPr lang="en-US" dirty="0"/>
              <a:t>[4] https://github.com/rimchang/3DGAN-Pytorch</a:t>
            </a:r>
          </a:p>
        </p:txBody>
      </p:sp>
    </p:spTree>
    <p:extLst>
      <p:ext uri="{BB962C8B-B14F-4D97-AF65-F5344CB8AC3E}">
        <p14:creationId xmlns:p14="http://schemas.microsoft.com/office/powerpoint/2010/main" val="350430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9C69-B8F0-406A-A475-B894527B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68B50-553A-4610-B238-A10A6DDCB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Generative Models?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3D Generative Adversarial Network (3D GAN) [1]</a:t>
            </a:r>
          </a:p>
          <a:p>
            <a:pPr lvl="1"/>
            <a:r>
              <a:rPr lang="en-US" dirty="0"/>
              <a:t>Combination of image GAN [2] and volumetric convolutional networks [3]</a:t>
            </a:r>
          </a:p>
          <a:p>
            <a:pPr lvl="1"/>
            <a:r>
              <a:rPr lang="en-US" dirty="0"/>
              <a:t>Main contribution: generates models that are novel and realistic</a:t>
            </a:r>
          </a:p>
          <a:p>
            <a:pPr lvl="1"/>
            <a:r>
              <a:rPr lang="en-US" dirty="0"/>
              <a:t>Introduces both 3DGAN and 3DVAEGAN architectures</a:t>
            </a:r>
          </a:p>
          <a:p>
            <a:pPr lvl="1"/>
            <a:endParaRPr lang="en-US" dirty="0"/>
          </a:p>
          <a:p>
            <a:r>
              <a:rPr lang="en-US" dirty="0"/>
              <a:t>Main Goals</a:t>
            </a:r>
          </a:p>
          <a:p>
            <a:pPr lvl="1"/>
            <a:r>
              <a:rPr lang="en-US" dirty="0"/>
              <a:t>Experiment with generative models using multiple input images </a:t>
            </a:r>
          </a:p>
          <a:p>
            <a:pPr lvl="1"/>
            <a:r>
              <a:rPr lang="en-US" dirty="0"/>
              <a:t>Extend unofficial </a:t>
            </a:r>
            <a:r>
              <a:rPr lang="en-US" dirty="0" err="1"/>
              <a:t>PyTorch</a:t>
            </a:r>
            <a:r>
              <a:rPr lang="en-US" dirty="0"/>
              <a:t> implementation [4] to include 3DVAEGAN and Multiview 3DVAEGAN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0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36DC3-BF1F-44D3-9DD5-2F1D24B2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3D GAN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D7279D-BF5D-45D3-9271-79548B9F9B8B}"/>
              </a:ext>
            </a:extLst>
          </p:cNvPr>
          <p:cNvSpPr/>
          <p:nvPr/>
        </p:nvSpPr>
        <p:spPr>
          <a:xfrm>
            <a:off x="3337682" y="4730313"/>
            <a:ext cx="1550437" cy="1004629"/>
          </a:xfrm>
          <a:prstGeom prst="round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Generator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9F6F64-9DE7-4377-A732-079C0F5B80F7}"/>
              </a:ext>
            </a:extLst>
          </p:cNvPr>
          <p:cNvSpPr/>
          <p:nvPr/>
        </p:nvSpPr>
        <p:spPr>
          <a:xfrm>
            <a:off x="8364722" y="2902966"/>
            <a:ext cx="1611738" cy="1004629"/>
          </a:xfrm>
          <a:prstGeom prst="round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Discriminator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BC7BF-5004-4361-A877-DE777CCC67CD}"/>
              </a:ext>
            </a:extLst>
          </p:cNvPr>
          <p:cNvSpPr txBox="1"/>
          <p:nvPr/>
        </p:nvSpPr>
        <p:spPr>
          <a:xfrm>
            <a:off x="10167703" y="2984265"/>
            <a:ext cx="58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6BD60-ADD9-4C4E-A6B7-05CAB1B986FA}"/>
              </a:ext>
            </a:extLst>
          </p:cNvPr>
          <p:cNvSpPr txBox="1"/>
          <p:nvPr/>
        </p:nvSpPr>
        <p:spPr>
          <a:xfrm>
            <a:off x="10167703" y="3377613"/>
            <a:ext cx="70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1BE67-9368-4267-849C-7000092C55B6}"/>
              </a:ext>
            </a:extLst>
          </p:cNvPr>
          <p:cNvSpPr txBox="1"/>
          <p:nvPr/>
        </p:nvSpPr>
        <p:spPr>
          <a:xfrm>
            <a:off x="4520731" y="608664"/>
            <a:ext cx="289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3D Model (Training Set)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C59A5-D9DE-4B79-A0D9-472E649CCD6B}"/>
              </a:ext>
            </a:extLst>
          </p:cNvPr>
          <p:cNvSpPr txBox="1"/>
          <p:nvPr/>
        </p:nvSpPr>
        <p:spPr>
          <a:xfrm>
            <a:off x="5305174" y="3538263"/>
            <a:ext cx="158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Fake 3D Model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Birch Chair">
                <a:extLst>
                  <a:ext uri="{FF2B5EF4-FFF2-40B4-BE49-F238E27FC236}">
                    <a16:creationId xmlns:a16="http://schemas.microsoft.com/office/drawing/2014/main" id="{0F51EBAB-82C9-4399-AA71-537D9CE8C5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4358279"/>
                  </p:ext>
                </p:extLst>
              </p:nvPr>
            </p:nvGraphicFramePr>
            <p:xfrm>
              <a:off x="5378016" y="1090015"/>
              <a:ext cx="1183725" cy="229503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83725" cy="2295039"/>
                    </a:xfrm>
                    <a:prstGeom prst="rect">
                      <a:avLst/>
                    </a:prstGeom>
                  </am3d:spPr>
                  <am3d:camera>
                    <am3d:pos x="0" y="0" z="558727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2" d="1000000"/>
                    <am3d:preTrans dx="-1209970" dy="-2328617" dz="-27350084"/>
                    <am3d:scale>
                      <am3d:sx n="1000000" d="1000000"/>
                      <am3d:sy n="1000000" d="1000000"/>
                      <am3d:sz n="1000000" d="1000000"/>
                    </am3d:scale>
                    <am3d:rot ax="1961858" ay="2140528" az="1231423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2484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Birch Chair">
                <a:extLst>
                  <a:ext uri="{FF2B5EF4-FFF2-40B4-BE49-F238E27FC236}">
                    <a16:creationId xmlns:a16="http://schemas.microsoft.com/office/drawing/2014/main" id="{0F51EBAB-82C9-4399-AA71-537D9CE8C5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8016" y="1090015"/>
                <a:ext cx="1183725" cy="2295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Chair">
                <a:extLst>
                  <a:ext uri="{FF2B5EF4-FFF2-40B4-BE49-F238E27FC236}">
                    <a16:creationId xmlns:a16="http://schemas.microsoft.com/office/drawing/2014/main" id="{8A25B2F9-40D1-466A-B9C5-4742B821EE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5689792"/>
                  </p:ext>
                </p:extLst>
              </p:nvPr>
            </p:nvGraphicFramePr>
            <p:xfrm>
              <a:off x="5422132" y="3852315"/>
              <a:ext cx="1589002" cy="276062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89002" cy="2760627"/>
                    </a:xfrm>
                    <a:prstGeom prst="rect">
                      <a:avLst/>
                    </a:prstGeom>
                  </am3d:spPr>
                  <am3d:camera>
                    <am3d:pos x="0" y="0" z="56067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07073" d="1000000"/>
                    <am3d:preTrans dx="2039151" dy="-338789" dz="-19034379"/>
                    <am3d:scale>
                      <am3d:sx n="1000000" d="1000000"/>
                      <am3d:sy n="1000000" d="1000000"/>
                      <am3d:sz n="1000000" d="1000000"/>
                    </am3d:scale>
                    <am3d:rot ax="1138445" ay="2953305" az="875587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2935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Chair">
                <a:extLst>
                  <a:ext uri="{FF2B5EF4-FFF2-40B4-BE49-F238E27FC236}">
                    <a16:creationId xmlns:a16="http://schemas.microsoft.com/office/drawing/2014/main" id="{8A25B2F9-40D1-466A-B9C5-4742B821EE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22132" y="3852315"/>
                <a:ext cx="1589002" cy="2760627"/>
              </a:xfrm>
              <a:prstGeom prst="rect">
                <a:avLst/>
              </a:prstGeom>
            </p:spPr>
          </p:pic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58F2D0-3D81-4AA4-B7B1-F5DDB2635F61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3012503" y="5232627"/>
            <a:ext cx="32517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587E9F-36DE-4A17-B3F7-E1A1F5DC9FCF}"/>
              </a:ext>
            </a:extLst>
          </p:cNvPr>
          <p:cNvCxnSpPr>
            <a:cxnSpLocks/>
            <a:stCxn id="5" idx="3"/>
            <a:endCxn id="20" idx="1"/>
          </p:cNvCxnSpPr>
          <p:nvPr/>
        </p:nvCxnSpPr>
        <p:spPr>
          <a:xfrm>
            <a:off x="4888119" y="5232628"/>
            <a:ext cx="53401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284E513-1DDF-42F5-9FA7-1EACFBB0E50E}"/>
              </a:ext>
            </a:extLst>
          </p:cNvPr>
          <p:cNvCxnSpPr>
            <a:cxnSpLocks/>
            <a:stCxn id="20" idx="3"/>
            <a:endCxn id="7" idx="1"/>
          </p:cNvCxnSpPr>
          <p:nvPr/>
        </p:nvCxnSpPr>
        <p:spPr>
          <a:xfrm flipV="1">
            <a:off x="7011134" y="3405281"/>
            <a:ext cx="1353588" cy="1827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7DAC47-A723-49F4-BA6B-C95B175F6A4D}"/>
              </a:ext>
            </a:extLst>
          </p:cNvPr>
          <p:cNvCxnSpPr>
            <a:cxnSpLocks/>
            <a:stCxn id="19" idx="3"/>
            <a:endCxn id="7" idx="1"/>
          </p:cNvCxnSpPr>
          <p:nvPr/>
        </p:nvCxnSpPr>
        <p:spPr>
          <a:xfrm>
            <a:off x="6561741" y="2237535"/>
            <a:ext cx="1802981" cy="1167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8539CB8-EC4D-4197-A05D-2A1B03D75264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9976460" y="3405281"/>
            <a:ext cx="191243" cy="156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AB690B1-7FB3-42CB-97A0-18023A4CD5DA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9976460" y="3168931"/>
            <a:ext cx="191243" cy="23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6979849-5891-42F5-8E58-EC7F5A47B9A9}"/>
              </a:ext>
            </a:extLst>
          </p:cNvPr>
          <p:cNvSpPr/>
          <p:nvPr/>
        </p:nvSpPr>
        <p:spPr>
          <a:xfrm>
            <a:off x="2697327" y="4569845"/>
            <a:ext cx="230658" cy="1325563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5F9720-8F15-4F12-AF22-60BFCC974615}"/>
              </a:ext>
            </a:extLst>
          </p:cNvPr>
          <p:cNvSpPr txBox="1"/>
          <p:nvPr/>
        </p:nvSpPr>
        <p:spPr>
          <a:xfrm>
            <a:off x="1916064" y="5867924"/>
            <a:ext cx="17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 Z Vector</a:t>
            </a:r>
          </a:p>
        </p:txBody>
      </p:sp>
    </p:spTree>
    <p:extLst>
      <p:ext uri="{BB962C8B-B14F-4D97-AF65-F5344CB8AC3E}">
        <p14:creationId xmlns:p14="http://schemas.microsoft.com/office/powerpoint/2010/main" val="382753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B2BCFA2-23C3-4DC2-AECF-3DBEB4165728}"/>
              </a:ext>
            </a:extLst>
          </p:cNvPr>
          <p:cNvGrpSpPr/>
          <p:nvPr/>
        </p:nvGrpSpPr>
        <p:grpSpPr>
          <a:xfrm>
            <a:off x="5125984" y="2758594"/>
            <a:ext cx="4982870" cy="2060649"/>
            <a:chOff x="6096000" y="2753337"/>
            <a:chExt cx="4982870" cy="2060649"/>
          </a:xfrm>
        </p:grpSpPr>
        <p:pic>
          <p:nvPicPr>
            <p:cNvPr id="13" name="Picture 2" descr="Image result for decoder network fully connected">
              <a:extLst>
                <a:ext uri="{FF2B5EF4-FFF2-40B4-BE49-F238E27FC236}">
                  <a16:creationId xmlns:a16="http://schemas.microsoft.com/office/drawing/2014/main" id="{DAE5349E-C1FF-4461-A8B5-671713A88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12476" y="2753337"/>
              <a:ext cx="4966394" cy="2055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B07347-B27B-4613-8B09-975B41C48ACF}"/>
                </a:ext>
              </a:extLst>
            </p:cNvPr>
            <p:cNvSpPr/>
            <p:nvPr/>
          </p:nvSpPr>
          <p:spPr>
            <a:xfrm flipH="1">
              <a:off x="6096000" y="2758882"/>
              <a:ext cx="1699962" cy="2055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BB1678-00DB-4A1E-B0C0-ED6F60F08C15}"/>
                </a:ext>
              </a:extLst>
            </p:cNvPr>
            <p:cNvSpPr/>
            <p:nvPr/>
          </p:nvSpPr>
          <p:spPr>
            <a:xfrm>
              <a:off x="8063822" y="4569781"/>
              <a:ext cx="3015048" cy="238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A309C9-60D6-4AC6-866E-CD4381382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Variational Autoencoder (VAE)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5122EE-8309-44C9-AE77-F6B80F067F34}"/>
              </a:ext>
            </a:extLst>
          </p:cNvPr>
          <p:cNvGrpSpPr/>
          <p:nvPr/>
        </p:nvGrpSpPr>
        <p:grpSpPr>
          <a:xfrm>
            <a:off x="1878226" y="2753337"/>
            <a:ext cx="4966394" cy="2055104"/>
            <a:chOff x="2463115" y="2753337"/>
            <a:chExt cx="4966394" cy="20551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E56C4A-12EA-4F87-B27F-21962DF5124F}"/>
                </a:ext>
              </a:extLst>
            </p:cNvPr>
            <p:cNvGrpSpPr/>
            <p:nvPr/>
          </p:nvGrpSpPr>
          <p:grpSpPr>
            <a:xfrm>
              <a:off x="2463115" y="2753337"/>
              <a:ext cx="4966394" cy="2055104"/>
              <a:chOff x="2660823" y="2072053"/>
              <a:chExt cx="4966394" cy="2055104"/>
            </a:xfrm>
          </p:grpSpPr>
          <p:pic>
            <p:nvPicPr>
              <p:cNvPr id="2050" name="Picture 2" descr="Image result for decoder network fully connected">
                <a:extLst>
                  <a:ext uri="{FF2B5EF4-FFF2-40B4-BE49-F238E27FC236}">
                    <a16:creationId xmlns:a16="http://schemas.microsoft.com/office/drawing/2014/main" id="{D3D0D730-F99A-4CF8-9BA6-77AD84BFEA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823" y="2072053"/>
                <a:ext cx="4966394" cy="2055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1F5FDE8-8858-4602-B44E-B4C98EFE744C}"/>
                  </a:ext>
                </a:extLst>
              </p:cNvPr>
              <p:cNvSpPr/>
              <p:nvPr/>
            </p:nvSpPr>
            <p:spPr>
              <a:xfrm>
                <a:off x="5927255" y="2072053"/>
                <a:ext cx="1699962" cy="20551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BD2354-FE45-49AE-A1BA-6D6A67113F82}"/>
                </a:ext>
              </a:extLst>
            </p:cNvPr>
            <p:cNvSpPr/>
            <p:nvPr/>
          </p:nvSpPr>
          <p:spPr>
            <a:xfrm>
              <a:off x="2463115" y="4569781"/>
              <a:ext cx="3015048" cy="238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734852B-B922-41BA-B498-5BC1A092B2F1}"/>
              </a:ext>
            </a:extLst>
          </p:cNvPr>
          <p:cNvSpPr/>
          <p:nvPr/>
        </p:nvSpPr>
        <p:spPr>
          <a:xfrm flipH="1">
            <a:off x="2438401" y="6619340"/>
            <a:ext cx="3015048" cy="238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E48167-533A-4954-B949-4C600EFB9AE5}"/>
              </a:ext>
            </a:extLst>
          </p:cNvPr>
          <p:cNvSpPr/>
          <p:nvPr/>
        </p:nvSpPr>
        <p:spPr>
          <a:xfrm>
            <a:off x="5243532" y="3325245"/>
            <a:ext cx="757051" cy="200609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Mean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D9CC3E-2E72-4930-B624-C258AC5A6517}"/>
              </a:ext>
            </a:extLst>
          </p:cNvPr>
          <p:cNvSpPr/>
          <p:nvPr/>
        </p:nvSpPr>
        <p:spPr>
          <a:xfrm>
            <a:off x="5243531" y="3588308"/>
            <a:ext cx="757051" cy="200609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90E428-21BE-4538-AF5B-07CF9B108040}"/>
              </a:ext>
            </a:extLst>
          </p:cNvPr>
          <p:cNvSpPr/>
          <p:nvPr/>
        </p:nvSpPr>
        <p:spPr>
          <a:xfrm>
            <a:off x="6312151" y="2925526"/>
            <a:ext cx="230658" cy="1325563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23" name="Picture 22" descr="A close up of a chair&#10;&#10;Description generated with very high confidence">
            <a:extLst>
              <a:ext uri="{FF2B5EF4-FFF2-40B4-BE49-F238E27FC236}">
                <a16:creationId xmlns:a16="http://schemas.microsoft.com/office/drawing/2014/main" id="{F5896C69-96D6-4C1E-AA77-94E23C1A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" y="2774989"/>
            <a:ext cx="1827246" cy="1827246"/>
          </a:xfrm>
          <a:prstGeom prst="rect">
            <a:avLst/>
          </a:prstGeom>
        </p:spPr>
      </p:pic>
      <p:pic>
        <p:nvPicPr>
          <p:cNvPr id="25" name="Picture 24" descr="A close up of a chair&#10;&#10;Description generated with very high confidence">
            <a:extLst>
              <a:ext uri="{FF2B5EF4-FFF2-40B4-BE49-F238E27FC236}">
                <a16:creationId xmlns:a16="http://schemas.microsoft.com/office/drawing/2014/main" id="{5C24B934-43C6-4A12-B1CC-886311CEC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51" y="2774989"/>
            <a:ext cx="1827246" cy="182724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92D040-4ED6-4092-9605-13A70D071E90}"/>
              </a:ext>
            </a:extLst>
          </p:cNvPr>
          <p:cNvSpPr txBox="1"/>
          <p:nvPr/>
        </p:nvSpPr>
        <p:spPr>
          <a:xfrm>
            <a:off x="360446" y="2384005"/>
            <a:ext cx="131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85B4CF-8A6C-42D5-9617-84D68623631D}"/>
              </a:ext>
            </a:extLst>
          </p:cNvPr>
          <p:cNvSpPr txBox="1"/>
          <p:nvPr/>
        </p:nvSpPr>
        <p:spPr>
          <a:xfrm>
            <a:off x="10336779" y="2060839"/>
            <a:ext cx="1536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Reconstructed</a:t>
            </a:r>
          </a:p>
          <a:p>
            <a:pPr algn="ctr"/>
            <a:r>
              <a:rPr lang="en-US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996313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4023-E63B-4C07-AC78-4CD3E14B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VAE GAN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359610-1ECC-4D21-96A7-0DC1C7477083}"/>
              </a:ext>
            </a:extLst>
          </p:cNvPr>
          <p:cNvGrpSpPr/>
          <p:nvPr/>
        </p:nvGrpSpPr>
        <p:grpSpPr>
          <a:xfrm>
            <a:off x="1232043" y="4694725"/>
            <a:ext cx="3041353" cy="1325563"/>
            <a:chOff x="2463115" y="2753337"/>
            <a:chExt cx="4966394" cy="20551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B8F0C89-F3BE-4BE2-BC35-C5F02CCDA8A0}"/>
                </a:ext>
              </a:extLst>
            </p:cNvPr>
            <p:cNvGrpSpPr/>
            <p:nvPr/>
          </p:nvGrpSpPr>
          <p:grpSpPr>
            <a:xfrm>
              <a:off x="2463115" y="2753337"/>
              <a:ext cx="4966394" cy="2055104"/>
              <a:chOff x="2660823" y="2072053"/>
              <a:chExt cx="4966394" cy="2055104"/>
            </a:xfrm>
          </p:grpSpPr>
          <p:pic>
            <p:nvPicPr>
              <p:cNvPr id="12" name="Picture 2" descr="Image result for decoder network fully connected">
                <a:extLst>
                  <a:ext uri="{FF2B5EF4-FFF2-40B4-BE49-F238E27FC236}">
                    <a16:creationId xmlns:a16="http://schemas.microsoft.com/office/drawing/2014/main" id="{6FC85646-F63D-4CE6-AD4F-3C2C21F647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823" y="2072053"/>
                <a:ext cx="4966394" cy="2055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5877CFE-2ADD-4A64-8720-D503C53207DE}"/>
                  </a:ext>
                </a:extLst>
              </p:cNvPr>
              <p:cNvSpPr/>
              <p:nvPr/>
            </p:nvSpPr>
            <p:spPr>
              <a:xfrm>
                <a:off x="5927255" y="2072053"/>
                <a:ext cx="1699962" cy="20551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88E525-19A7-411F-815D-535E69DA8C3A}"/>
                </a:ext>
              </a:extLst>
            </p:cNvPr>
            <p:cNvSpPr/>
            <p:nvPr/>
          </p:nvSpPr>
          <p:spPr>
            <a:xfrm>
              <a:off x="2463115" y="4569781"/>
              <a:ext cx="3015048" cy="238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AC64A6F-FACD-4B52-A14C-259691124B0B}"/>
              </a:ext>
            </a:extLst>
          </p:cNvPr>
          <p:cNvSpPr/>
          <p:nvPr/>
        </p:nvSpPr>
        <p:spPr>
          <a:xfrm>
            <a:off x="3292910" y="5063611"/>
            <a:ext cx="545921" cy="129395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Mean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F493DB-FBEE-4655-B0C3-112BF1AA62EC}"/>
              </a:ext>
            </a:extLst>
          </p:cNvPr>
          <p:cNvSpPr/>
          <p:nvPr/>
        </p:nvSpPr>
        <p:spPr>
          <a:xfrm>
            <a:off x="3292911" y="5233290"/>
            <a:ext cx="545920" cy="129395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8E29FD-FBE6-4A8F-836A-BCC060C2A3E0}"/>
              </a:ext>
            </a:extLst>
          </p:cNvPr>
          <p:cNvSpPr/>
          <p:nvPr/>
        </p:nvSpPr>
        <p:spPr>
          <a:xfrm>
            <a:off x="3947319" y="4805789"/>
            <a:ext cx="141252" cy="855002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C29B7D-A5E3-45EF-AF32-F78DDD968C5A}"/>
              </a:ext>
            </a:extLst>
          </p:cNvPr>
          <p:cNvSpPr/>
          <p:nvPr/>
        </p:nvSpPr>
        <p:spPr>
          <a:xfrm>
            <a:off x="4540403" y="4730313"/>
            <a:ext cx="1550437" cy="1004629"/>
          </a:xfrm>
          <a:prstGeom prst="round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Generator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FEFB93-4A94-4808-B524-54D6F3532505}"/>
              </a:ext>
            </a:extLst>
          </p:cNvPr>
          <p:cNvSpPr/>
          <p:nvPr/>
        </p:nvSpPr>
        <p:spPr>
          <a:xfrm>
            <a:off x="9567443" y="2902966"/>
            <a:ext cx="1611738" cy="1004629"/>
          </a:xfrm>
          <a:prstGeom prst="round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Discriminator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B43E0E-96D2-43CC-9B25-CE2EAA0BC4D8}"/>
              </a:ext>
            </a:extLst>
          </p:cNvPr>
          <p:cNvSpPr txBox="1"/>
          <p:nvPr/>
        </p:nvSpPr>
        <p:spPr>
          <a:xfrm>
            <a:off x="11370424" y="2984265"/>
            <a:ext cx="58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DA8DC-58CB-44C7-A0F0-5925CA2BE56A}"/>
              </a:ext>
            </a:extLst>
          </p:cNvPr>
          <p:cNvSpPr txBox="1"/>
          <p:nvPr/>
        </p:nvSpPr>
        <p:spPr>
          <a:xfrm>
            <a:off x="11370424" y="3377613"/>
            <a:ext cx="70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0BFE1B-C0AB-4DD4-BD46-913C1DD65511}"/>
              </a:ext>
            </a:extLst>
          </p:cNvPr>
          <p:cNvSpPr txBox="1"/>
          <p:nvPr/>
        </p:nvSpPr>
        <p:spPr>
          <a:xfrm>
            <a:off x="5723452" y="608664"/>
            <a:ext cx="289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3D Model (Training Set)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A79166-7353-40E7-AC0C-93BEC28F03F4}"/>
              </a:ext>
            </a:extLst>
          </p:cNvPr>
          <p:cNvSpPr txBox="1"/>
          <p:nvPr/>
        </p:nvSpPr>
        <p:spPr>
          <a:xfrm>
            <a:off x="6507895" y="3538263"/>
            <a:ext cx="158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Fake 3D Model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Birch Chair">
                <a:extLst>
                  <a:ext uri="{FF2B5EF4-FFF2-40B4-BE49-F238E27FC236}">
                    <a16:creationId xmlns:a16="http://schemas.microsoft.com/office/drawing/2014/main" id="{924945B1-7455-4219-895C-C172717F12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5003175"/>
                  </p:ext>
                </p:extLst>
              </p:nvPr>
            </p:nvGraphicFramePr>
            <p:xfrm>
              <a:off x="6580737" y="1090015"/>
              <a:ext cx="1183725" cy="229503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83725" cy="2295039"/>
                    </a:xfrm>
                    <a:prstGeom prst="rect">
                      <a:avLst/>
                    </a:prstGeom>
                  </am3d:spPr>
                  <am3d:camera>
                    <am3d:pos x="0" y="0" z="558727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2" d="1000000"/>
                    <am3d:preTrans dx="-1209970" dy="-2328617" dz="-27350084"/>
                    <am3d:scale>
                      <am3d:sx n="1000000" d="1000000"/>
                      <am3d:sy n="1000000" d="1000000"/>
                      <am3d:sz n="1000000" d="1000000"/>
                    </am3d:scale>
                    <am3d:rot ax="1961858" ay="2140528" az="1231423"/>
                    <am3d:postTrans dx="0" dy="0" dz="0"/>
                  </am3d:trans>
                  <am3d:attrSrcUrl r:id="rId5"/>
                  <am3d:raster rName="Office3DRenderer" rVer="16.0.8326">
                    <am3d:blip r:embed="rId6"/>
                  </am3d:raster>
                  <am3d:objViewport viewportSz="2484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Birch Chair">
                <a:extLst>
                  <a:ext uri="{FF2B5EF4-FFF2-40B4-BE49-F238E27FC236}">
                    <a16:creationId xmlns:a16="http://schemas.microsoft.com/office/drawing/2014/main" id="{924945B1-7455-4219-895C-C172717F12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80737" y="1090015"/>
                <a:ext cx="1183725" cy="2295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Chair">
                <a:extLst>
                  <a:ext uri="{FF2B5EF4-FFF2-40B4-BE49-F238E27FC236}">
                    <a16:creationId xmlns:a16="http://schemas.microsoft.com/office/drawing/2014/main" id="{D7F09879-8D6F-4404-A4CE-AA1A11CCBE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9076243"/>
                  </p:ext>
                </p:extLst>
              </p:nvPr>
            </p:nvGraphicFramePr>
            <p:xfrm>
              <a:off x="6624853" y="3852315"/>
              <a:ext cx="1589002" cy="276062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589002" cy="2760627"/>
                    </a:xfrm>
                    <a:prstGeom prst="rect">
                      <a:avLst/>
                    </a:prstGeom>
                  </am3d:spPr>
                  <am3d:camera>
                    <am3d:pos x="0" y="0" z="56067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07073" d="1000000"/>
                    <am3d:preTrans dx="2039151" dy="-338789" dz="-19034379"/>
                    <am3d:scale>
                      <am3d:sx n="1000000" d="1000000"/>
                      <am3d:sy n="1000000" d="1000000"/>
                      <am3d:sz n="1000000" d="1000000"/>
                    </am3d:scale>
                    <am3d:rot ax="1138445" ay="2953305" az="875587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2935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Chair">
                <a:extLst>
                  <a:ext uri="{FF2B5EF4-FFF2-40B4-BE49-F238E27FC236}">
                    <a16:creationId xmlns:a16="http://schemas.microsoft.com/office/drawing/2014/main" id="{D7F09879-8D6F-4404-A4CE-AA1A11CCBE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24853" y="3852315"/>
                <a:ext cx="1589002" cy="2760627"/>
              </a:xfrm>
              <a:prstGeom prst="rect">
                <a:avLst/>
              </a:prstGeom>
            </p:spPr>
          </p:pic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0EE8E9-B8FA-4D8C-B0D5-51A2FBBF4190}"/>
              </a:ext>
            </a:extLst>
          </p:cNvPr>
          <p:cNvCxnSpPr>
            <a:cxnSpLocks/>
            <a:stCxn id="17" idx="3"/>
            <a:endCxn id="24" idx="1"/>
          </p:cNvCxnSpPr>
          <p:nvPr/>
        </p:nvCxnSpPr>
        <p:spPr>
          <a:xfrm>
            <a:off x="6090840" y="5232628"/>
            <a:ext cx="53401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3277E6-A230-47F0-8784-A23DB7B6916C}"/>
              </a:ext>
            </a:extLst>
          </p:cNvPr>
          <p:cNvCxnSpPr>
            <a:cxnSpLocks/>
            <a:stCxn id="24" idx="3"/>
            <a:endCxn id="18" idx="1"/>
          </p:cNvCxnSpPr>
          <p:nvPr/>
        </p:nvCxnSpPr>
        <p:spPr>
          <a:xfrm flipV="1">
            <a:off x="8213855" y="3405281"/>
            <a:ext cx="1353588" cy="1827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A03CB5-793D-42CC-9EED-383E5521791E}"/>
              </a:ext>
            </a:extLst>
          </p:cNvPr>
          <p:cNvCxnSpPr>
            <a:cxnSpLocks/>
            <a:stCxn id="23" idx="3"/>
            <a:endCxn id="18" idx="1"/>
          </p:cNvCxnSpPr>
          <p:nvPr/>
        </p:nvCxnSpPr>
        <p:spPr>
          <a:xfrm>
            <a:off x="7764462" y="2237535"/>
            <a:ext cx="1802981" cy="1167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1D58CB-0B41-4238-B5AC-6F6E5E320143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11179181" y="3405281"/>
            <a:ext cx="191243" cy="156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375400-E7D7-4AC6-BE74-4FB5925E223D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11179181" y="3168931"/>
            <a:ext cx="191243" cy="23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F8B117-29F9-4E26-895D-B3FDF7AF8691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4088571" y="5232628"/>
            <a:ext cx="451832" cy="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close up of a chair&#10;&#10;Description generated with very high confidence">
            <a:extLst>
              <a:ext uri="{FF2B5EF4-FFF2-40B4-BE49-F238E27FC236}">
                <a16:creationId xmlns:a16="http://schemas.microsoft.com/office/drawing/2014/main" id="{CE14140F-06D1-478B-8BE8-8E331AD590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7" y="4805789"/>
            <a:ext cx="1029941" cy="102994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639DC8E-BA07-49EF-9BE3-DEAC8F45272C}"/>
              </a:ext>
            </a:extLst>
          </p:cNvPr>
          <p:cNvSpPr txBox="1"/>
          <p:nvPr/>
        </p:nvSpPr>
        <p:spPr>
          <a:xfrm>
            <a:off x="87344" y="4436457"/>
            <a:ext cx="131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2401749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52264-8C2E-47A2-A372-ABFA2F1F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Initial Results</a:t>
            </a:r>
          </a:p>
        </p:txBody>
      </p:sp>
      <p:pic>
        <p:nvPicPr>
          <p:cNvPr id="9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74B6520F-493E-4FEB-8A6C-EF658A494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20" y="2751560"/>
            <a:ext cx="5208179" cy="2640796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high confidence">
            <a:extLst>
              <a:ext uri="{FF2B5EF4-FFF2-40B4-BE49-F238E27FC236}">
                <a16:creationId xmlns:a16="http://schemas.microsoft.com/office/drawing/2014/main" id="{B41AB079-F585-45FC-8BB7-54A041105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1" y="2811520"/>
            <a:ext cx="5201090" cy="2580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3F0624-8D7C-4C2C-801C-38CFA82A4A6B}"/>
              </a:ext>
            </a:extLst>
          </p:cNvPr>
          <p:cNvSpPr txBox="1"/>
          <p:nvPr/>
        </p:nvSpPr>
        <p:spPr>
          <a:xfrm>
            <a:off x="4887746" y="2006478"/>
            <a:ext cx="241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1000 Training Iterations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5F57AE-90AF-4547-AC8D-BDD07A12CB32}"/>
              </a:ext>
            </a:extLst>
          </p:cNvPr>
          <p:cNvSpPr txBox="1"/>
          <p:nvPr/>
        </p:nvSpPr>
        <p:spPr>
          <a:xfrm>
            <a:off x="2616861" y="2386731"/>
            <a:ext cx="93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3DGAN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6B2F11-9492-46E3-A2F5-1CB7A7FA867F}"/>
              </a:ext>
            </a:extLst>
          </p:cNvPr>
          <p:cNvSpPr txBox="1"/>
          <p:nvPr/>
        </p:nvSpPr>
        <p:spPr>
          <a:xfrm>
            <a:off x="8150011" y="2386731"/>
            <a:ext cx="123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3DVAEGAN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DDA10D-00C6-429D-96E6-31098E361926}"/>
              </a:ext>
            </a:extLst>
          </p:cNvPr>
          <p:cNvCxnSpPr/>
          <p:nvPr/>
        </p:nvCxnSpPr>
        <p:spPr>
          <a:xfrm>
            <a:off x="5906530" y="2386731"/>
            <a:ext cx="0" cy="3355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67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52264-8C2E-47A2-A372-ABFA2F1F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Initial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F0624-8D7C-4C2C-801C-38CFA82A4A6B}"/>
              </a:ext>
            </a:extLst>
          </p:cNvPr>
          <p:cNvSpPr txBox="1"/>
          <p:nvPr/>
        </p:nvSpPr>
        <p:spPr>
          <a:xfrm>
            <a:off x="4887746" y="2006478"/>
            <a:ext cx="241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 Training Iterations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5F57AE-90AF-4547-AC8D-BDD07A12CB32}"/>
              </a:ext>
            </a:extLst>
          </p:cNvPr>
          <p:cNvSpPr txBox="1"/>
          <p:nvPr/>
        </p:nvSpPr>
        <p:spPr>
          <a:xfrm>
            <a:off x="2616861" y="2386731"/>
            <a:ext cx="93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3DGAN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6B2F11-9492-46E3-A2F5-1CB7A7FA867F}"/>
              </a:ext>
            </a:extLst>
          </p:cNvPr>
          <p:cNvSpPr txBox="1"/>
          <p:nvPr/>
        </p:nvSpPr>
        <p:spPr>
          <a:xfrm>
            <a:off x="8150011" y="2386731"/>
            <a:ext cx="123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3DVAEGAN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7AA01-4291-454A-B65F-5F28AD897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6" y="2831308"/>
            <a:ext cx="5001779" cy="2580836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73FB8D9-0BA3-4CC1-876B-331C3CECA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69" y="2878763"/>
            <a:ext cx="5001778" cy="248592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A2D7E7-F46A-4387-98A6-BA0C876BA6ED}"/>
              </a:ext>
            </a:extLst>
          </p:cNvPr>
          <p:cNvCxnSpPr/>
          <p:nvPr/>
        </p:nvCxnSpPr>
        <p:spPr>
          <a:xfrm>
            <a:off x="5906530" y="2386731"/>
            <a:ext cx="0" cy="3355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3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5359610-1ECC-4D21-96A7-0DC1C7477083}"/>
              </a:ext>
            </a:extLst>
          </p:cNvPr>
          <p:cNvGrpSpPr/>
          <p:nvPr/>
        </p:nvGrpSpPr>
        <p:grpSpPr>
          <a:xfrm>
            <a:off x="1232043" y="4694725"/>
            <a:ext cx="3041353" cy="1325563"/>
            <a:chOff x="2463115" y="2753337"/>
            <a:chExt cx="4966394" cy="20551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B8F0C89-F3BE-4BE2-BC35-C5F02CCDA8A0}"/>
                </a:ext>
              </a:extLst>
            </p:cNvPr>
            <p:cNvGrpSpPr/>
            <p:nvPr/>
          </p:nvGrpSpPr>
          <p:grpSpPr>
            <a:xfrm>
              <a:off x="2463115" y="2753337"/>
              <a:ext cx="4966394" cy="2055104"/>
              <a:chOff x="2660823" y="2072053"/>
              <a:chExt cx="4966394" cy="2055104"/>
            </a:xfrm>
          </p:grpSpPr>
          <p:pic>
            <p:nvPicPr>
              <p:cNvPr id="12" name="Picture 2" descr="Image result for decoder network fully connected">
                <a:extLst>
                  <a:ext uri="{FF2B5EF4-FFF2-40B4-BE49-F238E27FC236}">
                    <a16:creationId xmlns:a16="http://schemas.microsoft.com/office/drawing/2014/main" id="{6FC85646-F63D-4CE6-AD4F-3C2C21F647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823" y="2072053"/>
                <a:ext cx="4966394" cy="2055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5877CFE-2ADD-4A64-8720-D503C53207DE}"/>
                  </a:ext>
                </a:extLst>
              </p:cNvPr>
              <p:cNvSpPr/>
              <p:nvPr/>
            </p:nvSpPr>
            <p:spPr>
              <a:xfrm>
                <a:off x="5927255" y="2072053"/>
                <a:ext cx="1699962" cy="20551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88E525-19A7-411F-815D-535E69DA8C3A}"/>
                </a:ext>
              </a:extLst>
            </p:cNvPr>
            <p:cNvSpPr/>
            <p:nvPr/>
          </p:nvSpPr>
          <p:spPr>
            <a:xfrm>
              <a:off x="2463115" y="4569781"/>
              <a:ext cx="3015048" cy="238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AC64A6F-FACD-4B52-A14C-259691124B0B}"/>
              </a:ext>
            </a:extLst>
          </p:cNvPr>
          <p:cNvSpPr/>
          <p:nvPr/>
        </p:nvSpPr>
        <p:spPr>
          <a:xfrm>
            <a:off x="3292910" y="5063611"/>
            <a:ext cx="545921" cy="129395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Mean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F493DB-FBEE-4655-B0C3-112BF1AA62EC}"/>
              </a:ext>
            </a:extLst>
          </p:cNvPr>
          <p:cNvSpPr/>
          <p:nvPr/>
        </p:nvSpPr>
        <p:spPr>
          <a:xfrm>
            <a:off x="3292911" y="5233290"/>
            <a:ext cx="545920" cy="129395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8E29FD-FBE6-4A8F-836A-BCC060C2A3E0}"/>
              </a:ext>
            </a:extLst>
          </p:cNvPr>
          <p:cNvSpPr/>
          <p:nvPr/>
        </p:nvSpPr>
        <p:spPr>
          <a:xfrm>
            <a:off x="3947319" y="4805789"/>
            <a:ext cx="141252" cy="855002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C29B7D-A5E3-45EF-AF32-F78DDD968C5A}"/>
              </a:ext>
            </a:extLst>
          </p:cNvPr>
          <p:cNvSpPr/>
          <p:nvPr/>
        </p:nvSpPr>
        <p:spPr>
          <a:xfrm>
            <a:off x="5509586" y="3308625"/>
            <a:ext cx="1550437" cy="1004629"/>
          </a:xfrm>
          <a:prstGeom prst="round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Generator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FEFB93-4A94-4808-B524-54D6F3532505}"/>
              </a:ext>
            </a:extLst>
          </p:cNvPr>
          <p:cNvSpPr/>
          <p:nvPr/>
        </p:nvSpPr>
        <p:spPr>
          <a:xfrm>
            <a:off x="9575975" y="3151627"/>
            <a:ext cx="1611738" cy="1004629"/>
          </a:xfrm>
          <a:prstGeom prst="round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Discriminator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B43E0E-96D2-43CC-9B25-CE2EAA0BC4D8}"/>
              </a:ext>
            </a:extLst>
          </p:cNvPr>
          <p:cNvSpPr txBox="1"/>
          <p:nvPr/>
        </p:nvSpPr>
        <p:spPr>
          <a:xfrm>
            <a:off x="11378956" y="3232926"/>
            <a:ext cx="58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DA8DC-58CB-44C7-A0F0-5925CA2BE56A}"/>
              </a:ext>
            </a:extLst>
          </p:cNvPr>
          <p:cNvSpPr txBox="1"/>
          <p:nvPr/>
        </p:nvSpPr>
        <p:spPr>
          <a:xfrm>
            <a:off x="11378956" y="3626274"/>
            <a:ext cx="70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0BFE1B-C0AB-4DD4-BD46-913C1DD65511}"/>
              </a:ext>
            </a:extLst>
          </p:cNvPr>
          <p:cNvSpPr txBox="1"/>
          <p:nvPr/>
        </p:nvSpPr>
        <p:spPr>
          <a:xfrm>
            <a:off x="6784058" y="652610"/>
            <a:ext cx="289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3D Model (Training Set)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A79166-7353-40E7-AC0C-93BEC28F03F4}"/>
              </a:ext>
            </a:extLst>
          </p:cNvPr>
          <p:cNvSpPr txBox="1"/>
          <p:nvPr/>
        </p:nvSpPr>
        <p:spPr>
          <a:xfrm>
            <a:off x="7568501" y="3582209"/>
            <a:ext cx="158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Fake 3D Model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Birch Chair">
                <a:extLst>
                  <a:ext uri="{FF2B5EF4-FFF2-40B4-BE49-F238E27FC236}">
                    <a16:creationId xmlns:a16="http://schemas.microsoft.com/office/drawing/2014/main" id="{924945B1-7455-4219-895C-C172717F12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6607667"/>
                  </p:ext>
                </p:extLst>
              </p:nvPr>
            </p:nvGraphicFramePr>
            <p:xfrm>
              <a:off x="7641343" y="1133961"/>
              <a:ext cx="1183725" cy="229503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83725" cy="2295039"/>
                    </a:xfrm>
                    <a:prstGeom prst="rect">
                      <a:avLst/>
                    </a:prstGeom>
                  </am3d:spPr>
                  <am3d:camera>
                    <am3d:pos x="0" y="0" z="558727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2" d="1000000"/>
                    <am3d:preTrans dx="-1209970" dy="-2328617" dz="-27350084"/>
                    <am3d:scale>
                      <am3d:sx n="1000000" d="1000000"/>
                      <am3d:sy n="1000000" d="1000000"/>
                      <am3d:sz n="1000000" d="1000000"/>
                    </am3d:scale>
                    <am3d:rot ax="1961858" ay="2140528" az="1231423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2484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Birch Chair">
                <a:extLst>
                  <a:ext uri="{FF2B5EF4-FFF2-40B4-BE49-F238E27FC236}">
                    <a16:creationId xmlns:a16="http://schemas.microsoft.com/office/drawing/2014/main" id="{924945B1-7455-4219-895C-C172717F12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1343" y="1133961"/>
                <a:ext cx="1183725" cy="2295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Chair">
                <a:extLst>
                  <a:ext uri="{FF2B5EF4-FFF2-40B4-BE49-F238E27FC236}">
                    <a16:creationId xmlns:a16="http://schemas.microsoft.com/office/drawing/2014/main" id="{D7F09879-8D6F-4404-A4CE-AA1A11CCBE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0259415"/>
                  </p:ext>
                </p:extLst>
              </p:nvPr>
            </p:nvGraphicFramePr>
            <p:xfrm>
              <a:off x="7685459" y="3896261"/>
              <a:ext cx="1589002" cy="276062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89002" cy="2760627"/>
                    </a:xfrm>
                    <a:prstGeom prst="rect">
                      <a:avLst/>
                    </a:prstGeom>
                  </am3d:spPr>
                  <am3d:camera>
                    <am3d:pos x="0" y="0" z="56067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07073" d="1000000"/>
                    <am3d:preTrans dx="2039151" dy="-338789" dz="-19034379"/>
                    <am3d:scale>
                      <am3d:sx n="1000000" d="1000000"/>
                      <am3d:sy n="1000000" d="1000000"/>
                      <am3d:sz n="1000000" d="1000000"/>
                    </am3d:scale>
                    <am3d:rot ax="1138445" ay="2953305" az="875587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2935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Chair">
                <a:extLst>
                  <a:ext uri="{FF2B5EF4-FFF2-40B4-BE49-F238E27FC236}">
                    <a16:creationId xmlns:a16="http://schemas.microsoft.com/office/drawing/2014/main" id="{D7F09879-8D6F-4404-A4CE-AA1A11CCBE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85459" y="3896261"/>
                <a:ext cx="1589002" cy="2760627"/>
              </a:xfrm>
              <a:prstGeom prst="rect">
                <a:avLst/>
              </a:prstGeom>
            </p:spPr>
          </p:pic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0EE8E9-B8FA-4D8C-B0D5-51A2FBBF4190}"/>
              </a:ext>
            </a:extLst>
          </p:cNvPr>
          <p:cNvCxnSpPr>
            <a:cxnSpLocks/>
            <a:stCxn id="17" idx="3"/>
            <a:endCxn id="24" idx="1"/>
          </p:cNvCxnSpPr>
          <p:nvPr/>
        </p:nvCxnSpPr>
        <p:spPr>
          <a:xfrm>
            <a:off x="7060023" y="3810940"/>
            <a:ext cx="625436" cy="1465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3277E6-A230-47F0-8784-A23DB7B6916C}"/>
              </a:ext>
            </a:extLst>
          </p:cNvPr>
          <p:cNvCxnSpPr>
            <a:cxnSpLocks/>
            <a:stCxn id="24" idx="3"/>
            <a:endCxn id="18" idx="1"/>
          </p:cNvCxnSpPr>
          <p:nvPr/>
        </p:nvCxnSpPr>
        <p:spPr>
          <a:xfrm flipV="1">
            <a:off x="9274461" y="3653942"/>
            <a:ext cx="301514" cy="16226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A03CB5-793D-42CC-9EED-383E5521791E}"/>
              </a:ext>
            </a:extLst>
          </p:cNvPr>
          <p:cNvCxnSpPr>
            <a:cxnSpLocks/>
            <a:stCxn id="23" idx="3"/>
            <a:endCxn id="18" idx="1"/>
          </p:cNvCxnSpPr>
          <p:nvPr/>
        </p:nvCxnSpPr>
        <p:spPr>
          <a:xfrm>
            <a:off x="8825068" y="2281481"/>
            <a:ext cx="750907" cy="1372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1D58CB-0B41-4238-B5AC-6F6E5E320143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11187713" y="3653942"/>
            <a:ext cx="191243" cy="156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375400-E7D7-4AC6-BE74-4FB5925E223D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11187713" y="3417592"/>
            <a:ext cx="191243" cy="23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D19169-D2BE-48C7-9B1B-1EDBA0EF29FC}"/>
              </a:ext>
            </a:extLst>
          </p:cNvPr>
          <p:cNvGrpSpPr/>
          <p:nvPr/>
        </p:nvGrpSpPr>
        <p:grpSpPr>
          <a:xfrm>
            <a:off x="1232043" y="3276920"/>
            <a:ext cx="3041353" cy="1325563"/>
            <a:chOff x="2463115" y="2753337"/>
            <a:chExt cx="4966394" cy="205510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6E9B440-A7AF-4A4C-85D8-E4F07EC827B2}"/>
                </a:ext>
              </a:extLst>
            </p:cNvPr>
            <p:cNvGrpSpPr/>
            <p:nvPr/>
          </p:nvGrpSpPr>
          <p:grpSpPr>
            <a:xfrm>
              <a:off x="2463115" y="2753337"/>
              <a:ext cx="4966394" cy="2055104"/>
              <a:chOff x="2660823" y="2072053"/>
              <a:chExt cx="4966394" cy="2055104"/>
            </a:xfrm>
          </p:grpSpPr>
          <p:pic>
            <p:nvPicPr>
              <p:cNvPr id="40" name="Picture 2" descr="Image result for decoder network fully connected">
                <a:extLst>
                  <a:ext uri="{FF2B5EF4-FFF2-40B4-BE49-F238E27FC236}">
                    <a16:creationId xmlns:a16="http://schemas.microsoft.com/office/drawing/2014/main" id="{02F2EABC-35B1-4943-8DBE-8B91A8D187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823" y="2072053"/>
                <a:ext cx="4966394" cy="2055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4E41D32-88FF-4FAB-A56D-894479722E5C}"/>
                  </a:ext>
                </a:extLst>
              </p:cNvPr>
              <p:cNvSpPr/>
              <p:nvPr/>
            </p:nvSpPr>
            <p:spPr>
              <a:xfrm>
                <a:off x="5927255" y="2072053"/>
                <a:ext cx="1699962" cy="20551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608544A-071A-4751-91E4-6582CB5797C6}"/>
                </a:ext>
              </a:extLst>
            </p:cNvPr>
            <p:cNvSpPr/>
            <p:nvPr/>
          </p:nvSpPr>
          <p:spPr>
            <a:xfrm>
              <a:off x="2463115" y="4569781"/>
              <a:ext cx="3015048" cy="238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5DEC065-8F17-4F63-878B-A611A8EAF26C}"/>
              </a:ext>
            </a:extLst>
          </p:cNvPr>
          <p:cNvSpPr/>
          <p:nvPr/>
        </p:nvSpPr>
        <p:spPr>
          <a:xfrm>
            <a:off x="3292910" y="3645806"/>
            <a:ext cx="545921" cy="129395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Mean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61EC75-8E7F-42E7-B0C0-F6203B44C4AD}"/>
              </a:ext>
            </a:extLst>
          </p:cNvPr>
          <p:cNvSpPr/>
          <p:nvPr/>
        </p:nvSpPr>
        <p:spPr>
          <a:xfrm>
            <a:off x="3292911" y="3815485"/>
            <a:ext cx="545920" cy="129395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4176B5-9F78-48DC-8F65-F9EF2FED5D03}"/>
              </a:ext>
            </a:extLst>
          </p:cNvPr>
          <p:cNvSpPr/>
          <p:nvPr/>
        </p:nvSpPr>
        <p:spPr>
          <a:xfrm>
            <a:off x="3947319" y="3387984"/>
            <a:ext cx="141252" cy="855002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2224B9-D38F-4960-80BE-C47F8C399258}"/>
              </a:ext>
            </a:extLst>
          </p:cNvPr>
          <p:cNvGrpSpPr/>
          <p:nvPr/>
        </p:nvGrpSpPr>
        <p:grpSpPr>
          <a:xfrm>
            <a:off x="1232043" y="1734430"/>
            <a:ext cx="3041353" cy="1325563"/>
            <a:chOff x="2463115" y="2753337"/>
            <a:chExt cx="4966394" cy="205510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1BCE28E-D714-4637-AE1F-EB29E491A6A0}"/>
                </a:ext>
              </a:extLst>
            </p:cNvPr>
            <p:cNvGrpSpPr/>
            <p:nvPr/>
          </p:nvGrpSpPr>
          <p:grpSpPr>
            <a:xfrm>
              <a:off x="2463115" y="2753337"/>
              <a:ext cx="4966394" cy="2055104"/>
              <a:chOff x="2660823" y="2072053"/>
              <a:chExt cx="4966394" cy="2055104"/>
            </a:xfrm>
          </p:grpSpPr>
          <p:pic>
            <p:nvPicPr>
              <p:cNvPr id="50" name="Picture 2" descr="Image result for decoder network fully connected">
                <a:extLst>
                  <a:ext uri="{FF2B5EF4-FFF2-40B4-BE49-F238E27FC236}">
                    <a16:creationId xmlns:a16="http://schemas.microsoft.com/office/drawing/2014/main" id="{7B2FCDCD-89AC-455A-B2E4-715732F167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823" y="2072053"/>
                <a:ext cx="4966394" cy="2055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A53358-37FC-490C-93CB-1183D9D5C3A8}"/>
                  </a:ext>
                </a:extLst>
              </p:cNvPr>
              <p:cNvSpPr/>
              <p:nvPr/>
            </p:nvSpPr>
            <p:spPr>
              <a:xfrm>
                <a:off x="5927255" y="2072053"/>
                <a:ext cx="1699962" cy="20551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FC6BCA3-AE96-47EF-A64E-107917E9CEC3}"/>
                </a:ext>
              </a:extLst>
            </p:cNvPr>
            <p:cNvSpPr/>
            <p:nvPr/>
          </p:nvSpPr>
          <p:spPr>
            <a:xfrm>
              <a:off x="2463115" y="4569781"/>
              <a:ext cx="3015048" cy="238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DB75574-281D-4301-BF58-040813BEEB20}"/>
              </a:ext>
            </a:extLst>
          </p:cNvPr>
          <p:cNvSpPr/>
          <p:nvPr/>
        </p:nvSpPr>
        <p:spPr>
          <a:xfrm>
            <a:off x="3292910" y="2103316"/>
            <a:ext cx="545921" cy="129395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Mean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017E50-1272-4F79-B928-856027EF37AD}"/>
              </a:ext>
            </a:extLst>
          </p:cNvPr>
          <p:cNvSpPr/>
          <p:nvPr/>
        </p:nvSpPr>
        <p:spPr>
          <a:xfrm>
            <a:off x="3292911" y="2272995"/>
            <a:ext cx="545920" cy="129395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615B86A-8E3D-4090-9B9B-52700D15DA61}"/>
              </a:ext>
            </a:extLst>
          </p:cNvPr>
          <p:cNvSpPr/>
          <p:nvPr/>
        </p:nvSpPr>
        <p:spPr>
          <a:xfrm>
            <a:off x="3947319" y="1845494"/>
            <a:ext cx="141252" cy="855002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846F3AB-F151-473A-AC1C-7172D4AE1D60}"/>
              </a:ext>
            </a:extLst>
          </p:cNvPr>
          <p:cNvSpPr/>
          <p:nvPr/>
        </p:nvSpPr>
        <p:spPr>
          <a:xfrm>
            <a:off x="4714007" y="3598460"/>
            <a:ext cx="504567" cy="423052"/>
          </a:xfrm>
          <a:prstGeom prst="rect">
            <a:avLst/>
          </a:prstGeom>
          <a:solidFill>
            <a:srgbClr val="C8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DBBC3E0-3CA9-4FAD-AA96-11EBAE9BB01F}"/>
              </a:ext>
            </a:extLst>
          </p:cNvPr>
          <p:cNvCxnSpPr>
            <a:cxnSpLocks/>
            <a:stCxn id="47" idx="3"/>
            <a:endCxn id="52" idx="1"/>
          </p:cNvCxnSpPr>
          <p:nvPr/>
        </p:nvCxnSpPr>
        <p:spPr>
          <a:xfrm>
            <a:off x="4088571" y="2272995"/>
            <a:ext cx="625436" cy="15369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D179D6-E2FF-4AC0-A925-DE870A730477}"/>
              </a:ext>
            </a:extLst>
          </p:cNvPr>
          <p:cNvCxnSpPr>
            <a:cxnSpLocks/>
            <a:endCxn id="52" idx="1"/>
          </p:cNvCxnSpPr>
          <p:nvPr/>
        </p:nvCxnSpPr>
        <p:spPr>
          <a:xfrm>
            <a:off x="4106184" y="3809986"/>
            <a:ext cx="6078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35FD68-92BF-4726-B3A5-28B4C6C8E3F5}"/>
              </a:ext>
            </a:extLst>
          </p:cNvPr>
          <p:cNvCxnSpPr>
            <a:cxnSpLocks/>
            <a:stCxn id="16" idx="3"/>
            <a:endCxn id="52" idx="1"/>
          </p:cNvCxnSpPr>
          <p:nvPr/>
        </p:nvCxnSpPr>
        <p:spPr>
          <a:xfrm flipV="1">
            <a:off x="4088571" y="3809986"/>
            <a:ext cx="625436" cy="14233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BA0C146-0005-42E1-B4A9-CC715DA1C179}"/>
              </a:ext>
            </a:extLst>
          </p:cNvPr>
          <p:cNvCxnSpPr>
            <a:cxnSpLocks/>
            <a:stCxn id="52" idx="3"/>
            <a:endCxn id="17" idx="1"/>
          </p:cNvCxnSpPr>
          <p:nvPr/>
        </p:nvCxnSpPr>
        <p:spPr>
          <a:xfrm>
            <a:off x="5218574" y="3809986"/>
            <a:ext cx="291012" cy="9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itle 1">
            <a:extLst>
              <a:ext uri="{FF2B5EF4-FFF2-40B4-BE49-F238E27FC236}">
                <a16:creationId xmlns:a16="http://schemas.microsoft.com/office/drawing/2014/main" id="{BFD59F1D-2184-4976-B2AA-FA33655FDF7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 View 3D VAE GAN</a:t>
            </a:r>
          </a:p>
        </p:txBody>
      </p:sp>
      <p:pic>
        <p:nvPicPr>
          <p:cNvPr id="71" name="Picture 70" descr="A close up of a chair&#10;&#10;Description generated with very high confidence">
            <a:extLst>
              <a:ext uri="{FF2B5EF4-FFF2-40B4-BE49-F238E27FC236}">
                <a16:creationId xmlns:a16="http://schemas.microsoft.com/office/drawing/2014/main" id="{BD1159D8-725D-4741-9204-633681FE1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3" y="1760963"/>
            <a:ext cx="1041034" cy="1041034"/>
          </a:xfrm>
          <a:prstGeom prst="rect">
            <a:avLst/>
          </a:prstGeom>
        </p:spPr>
      </p:pic>
      <p:pic>
        <p:nvPicPr>
          <p:cNvPr id="75" name="Picture 74" descr="A close up of a chair&#10;&#10;Description generated with very high confidence">
            <a:extLst>
              <a:ext uri="{FF2B5EF4-FFF2-40B4-BE49-F238E27FC236}">
                <a16:creationId xmlns:a16="http://schemas.microsoft.com/office/drawing/2014/main" id="{88C91851-2505-4A2A-B1F4-1A7185D422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2" y="3369556"/>
            <a:ext cx="1078989" cy="1078989"/>
          </a:xfrm>
          <a:prstGeom prst="rect">
            <a:avLst/>
          </a:prstGeom>
        </p:spPr>
      </p:pic>
      <p:pic>
        <p:nvPicPr>
          <p:cNvPr id="77" name="Picture 76" descr="A close up of a chair&#10;&#10;Description generated with very high confidence">
            <a:extLst>
              <a:ext uri="{FF2B5EF4-FFF2-40B4-BE49-F238E27FC236}">
                <a16:creationId xmlns:a16="http://schemas.microsoft.com/office/drawing/2014/main" id="{21DF11F9-2C18-42FF-BE87-3E991C0E89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6" y="4866406"/>
            <a:ext cx="982200" cy="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5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E30D-EABC-4D5E-965E-61E5AEC1D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D66EF-49C5-4113-A92C-FA4B29F198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04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393</Words>
  <Application>Microsoft Office PowerPoint</Application>
  <PresentationFormat>Widescreen</PresentationFormat>
  <Paragraphs>82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Multi View Approach to 3D Generative Models</vt:lpstr>
      <vt:lpstr>Introduction</vt:lpstr>
      <vt:lpstr>3D GAN</vt:lpstr>
      <vt:lpstr>Variational Autoencoder (VAE)</vt:lpstr>
      <vt:lpstr>3D VAE GAN</vt:lpstr>
      <vt:lpstr>Initial Results</vt:lpstr>
      <vt:lpstr>Initial Results</vt:lpstr>
      <vt:lpstr>PowerPoint Presentation</vt:lpstr>
      <vt:lpstr>Thank you!</vt:lpstr>
      <vt:lpstr>3D VAE GAN Loss Equations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 View Approach to 3D Generative Models</dc:title>
  <dc:creator>Kucharski, Bryon</dc:creator>
  <cp:lastModifiedBy>Kucharski, Bryon</cp:lastModifiedBy>
  <cp:revision>10</cp:revision>
  <dcterms:created xsi:type="dcterms:W3CDTF">2019-04-17T18:27:14Z</dcterms:created>
  <dcterms:modified xsi:type="dcterms:W3CDTF">2019-04-18T02:51:26Z</dcterms:modified>
</cp:coreProperties>
</file>