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19"/>
  </p:notesMasterIdLst>
  <p:sldIdLst>
    <p:sldId id="256" r:id="rId2"/>
    <p:sldId id="257" r:id="rId3"/>
    <p:sldId id="274" r:id="rId4"/>
    <p:sldId id="259" r:id="rId5"/>
    <p:sldId id="273" r:id="rId6"/>
    <p:sldId id="258" r:id="rId7"/>
    <p:sldId id="275" r:id="rId8"/>
    <p:sldId id="261" r:id="rId9"/>
    <p:sldId id="262" r:id="rId10"/>
    <p:sldId id="267" r:id="rId11"/>
    <p:sldId id="268" r:id="rId12"/>
    <p:sldId id="269" r:id="rId13"/>
    <p:sldId id="266" r:id="rId14"/>
    <p:sldId id="260" r:id="rId15"/>
    <p:sldId id="276" r:id="rId16"/>
    <p:sldId id="270" r:id="rId17"/>
    <p:sldId id="272" r:id="rId18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67630" autoAdjust="0"/>
  </p:normalViewPr>
  <p:slideViewPr>
    <p:cSldViewPr snapToGrid="0" snapToObjects="1" showGuides="1">
      <p:cViewPr varScale="1">
        <p:scale>
          <a:sx n="55" d="100"/>
          <a:sy n="55" d="100"/>
        </p:scale>
        <p:origin x="2574" y="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6F43C-8F90-184C-B2B3-DCA44CAB98B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7CACB-9771-614B-963F-FAEE2679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0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Wanted it to learn and not directly calculate the landing location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Didn’t want to use supervised learning and create a dataset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Used Reinforcement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*We aren’t focused on how a robot hand could correctly catch a projectile, </a:t>
            </a:r>
          </a:p>
          <a:p>
            <a:r>
              <a:rPr lang="en-US" dirty="0"/>
              <a:t>we are </a:t>
            </a:r>
            <a:r>
              <a:rPr lang="en-US" dirty="0" err="1"/>
              <a:t>concered</a:t>
            </a:r>
            <a:r>
              <a:rPr lang="en-US" dirty="0"/>
              <a:t> with how a robot could learn the trajectory of the ball and move the </a:t>
            </a:r>
            <a:r>
              <a:rPr lang="en-US" dirty="0" err="1"/>
              <a:t>the</a:t>
            </a:r>
            <a:r>
              <a:rPr lang="en-US" dirty="0"/>
              <a:t> right landing location</a:t>
            </a:r>
          </a:p>
          <a:p>
            <a:endParaRPr lang="en-US" dirty="0"/>
          </a:p>
          <a:p>
            <a:r>
              <a:rPr lang="en-US" dirty="0"/>
              <a:t>Step 1 was to create a way to have this projectile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7CACB-9771-614B-963F-FAEE267903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Incline and ramp angles were carefully tested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7CACB-9771-614B-963F-FAEE267903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9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that looked like in simulation</a:t>
            </a:r>
          </a:p>
          <a:p>
            <a:r>
              <a:rPr lang="en-US" dirty="0"/>
              <a:t>This paper is about using this simulation to compare </a:t>
            </a:r>
            <a:r>
              <a:rPr lang="en-US" dirty="0" err="1"/>
              <a:t>alrogithms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7CACB-9771-614B-963F-FAEE267903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factor in our design to get it to work</a:t>
            </a:r>
          </a:p>
          <a:p>
            <a:endParaRPr lang="en-US" dirty="0"/>
          </a:p>
          <a:p>
            <a:r>
              <a:rPr lang="en-US" dirty="0"/>
              <a:t>400x400 images to 5x8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7CACB-9771-614B-963F-FAEE267903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 have the environment set up how does the robot actually learn?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7CACB-9771-614B-963F-FAEE267903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3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7CACB-9771-614B-963F-FAEE267903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good is it to take an action a in state s at time t</a:t>
            </a:r>
          </a:p>
          <a:p>
            <a:endParaRPr lang="en-US" dirty="0"/>
          </a:p>
          <a:p>
            <a:r>
              <a:rPr lang="en-US" dirty="0"/>
              <a:t>Alpha is the learning rate</a:t>
            </a:r>
          </a:p>
          <a:p>
            <a:r>
              <a:rPr lang="en-US" dirty="0"/>
              <a:t>Gamma is a discount factor, or how far in advance to you care about rewards</a:t>
            </a:r>
          </a:p>
          <a:p>
            <a:endParaRPr lang="en-US" dirty="0"/>
          </a:p>
          <a:p>
            <a:r>
              <a:rPr lang="en-US" dirty="0"/>
              <a:t>Gamma of 1 – I care about all rewards equally the same</a:t>
            </a:r>
          </a:p>
          <a:p>
            <a:r>
              <a:rPr lang="en-US" dirty="0"/>
              <a:t>Gamma of 0 – I care about immediate rewards a lot more</a:t>
            </a:r>
          </a:p>
          <a:p>
            <a:r>
              <a:rPr lang="en-US" dirty="0"/>
              <a:t>We set this value to 0</a:t>
            </a:r>
          </a:p>
          <a:p>
            <a:r>
              <a:rPr lang="en-US" dirty="0"/>
              <a:t>Its </a:t>
            </a:r>
            <a:r>
              <a:rPr lang="en-US" dirty="0" err="1"/>
              <a:t>inpaper</a:t>
            </a:r>
            <a:r>
              <a:rPr lang="en-US" dirty="0"/>
              <a:t>, but we care about immediate reward only b/c of reward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7CACB-9771-614B-963F-FAEE267903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7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more to the algorithm explained in the paper but I will not explain them here to save time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loss is just a value that indicates how far our prediction is from the actual target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 = reward + gamma *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np.amax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model.predict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next_state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7CACB-9771-614B-963F-FAEE267903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5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>
            <a:lvl1pPr>
              <a:defRPr>
                <a:solidFill>
                  <a:srgbClr val="CE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6th,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Real-World Projectile Catching with Reinforcement Learning: Empirical Analysis using Discretized Simulations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982">
                <a:solidFill>
                  <a:srgbClr val="CE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818289"/>
            <a:ext cx="11704320" cy="6894477"/>
          </a:xfrm>
        </p:spPr>
        <p:txBody>
          <a:bodyPr/>
          <a:lstStyle>
            <a:lvl1pPr marL="0" indent="0">
              <a:buFontTx/>
              <a:buNone/>
              <a:defRPr sz="3413" b="1"/>
            </a:lvl1pPr>
            <a:lvl2pPr>
              <a:defRPr sz="2844" b="1"/>
            </a:lvl2pPr>
            <a:lvl3pPr>
              <a:defRPr sz="2844" b="1"/>
            </a:lvl3pPr>
            <a:lvl4pPr>
              <a:defRPr sz="2560" b="1"/>
            </a:lvl4pPr>
            <a:lvl5pPr>
              <a:defRPr sz="256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6th,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Real-World Projectile Catching with Reinforcement Learning: Empirical Analysis using Discretized Simulations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70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982">
                <a:solidFill>
                  <a:srgbClr val="CE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6th,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Real-World Projectile Catching with Reinforcement Learning: Empirical Analysis using Discretized Simulations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9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6th,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Real-World Projectile Catching with Reinforcement Learning: Empirical Analysis using Discretized Simulations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6987" y="911423"/>
            <a:ext cx="11704320" cy="853670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E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982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61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1806167"/>
            <a:ext cx="5743787" cy="6906598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806167"/>
            <a:ext cx="5743787" cy="6906598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6th,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Real-World Projectile Catching with Reinforcement Learning: Empirical Analysis using Discretized Simulations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6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2909262"/>
            <a:ext cx="5746045" cy="5803504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2909262"/>
            <a:ext cx="5748302" cy="5803504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6th,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Real-World Projectile Catching with Reinforcement Learning: Empirical Analysis using Discretized Simulations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50240" y="1819624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1819624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28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8849001"/>
            <a:ext cx="13004799" cy="57896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50800" dist="25400" dir="5400000" algn="t" rotWithShape="0">
              <a:srgbClr val="666666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sp>
        <p:nvSpPr>
          <p:cNvPr id="16" name="Rectangle 15"/>
          <p:cNvSpPr/>
          <p:nvPr/>
        </p:nvSpPr>
        <p:spPr>
          <a:xfrm>
            <a:off x="-1" y="9430853"/>
            <a:ext cx="13004800" cy="32274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5400000" algn="t" rotWithShape="0">
              <a:srgbClr val="666666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004800" cy="481499"/>
          </a:xfrm>
          <a:prstGeom prst="rect">
            <a:avLst/>
          </a:prstGeom>
          <a:solidFill>
            <a:srgbClr val="42403E"/>
          </a:solidFill>
          <a:ln>
            <a:noFill/>
          </a:ln>
          <a:effectLst>
            <a:outerShdw blurRad="50800" dist="25400" dir="5400000" algn="t" rotWithShape="0">
              <a:srgbClr val="666666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694677"/>
            <a:ext cx="11704320" cy="853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818289"/>
            <a:ext cx="11704320" cy="689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39" y="9424019"/>
            <a:ext cx="3258432" cy="32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October 6th,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5393" y="8922673"/>
            <a:ext cx="11623058" cy="431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 b="1">
                <a:solidFill>
                  <a:srgbClr val="666666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Real-World Projectile Catching with Reinforcement Learning: Empirical Analysis using Discretized Simulations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471" y="9430852"/>
            <a:ext cx="1553089" cy="322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" y="3950"/>
            <a:ext cx="4885514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1" b="1" i="0" dirty="0">
                <a:solidFill>
                  <a:srgbClr val="FFDA19"/>
                </a:solidFill>
                <a:latin typeface="Georgia"/>
                <a:cs typeface="Georgia"/>
              </a:rPr>
              <a:t>Wentworth Institute of Technology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85517" y="3950"/>
            <a:ext cx="8119282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91" b="0" i="0" dirty="0">
                <a:solidFill>
                  <a:schemeClr val="bg1"/>
                </a:solidFill>
                <a:latin typeface="Arial"/>
                <a:cs typeface="Arial"/>
              </a:rPr>
              <a:t>MIT URTC</a:t>
            </a:r>
            <a:r>
              <a:rPr lang="en-US" sz="1991" b="0" i="0" baseline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91" b="1" i="0" baseline="0" dirty="0">
                <a:solidFill>
                  <a:srgbClr val="FFDA19"/>
                </a:solidFill>
                <a:latin typeface="Arial"/>
                <a:cs typeface="Arial"/>
              </a:rPr>
              <a:t>| </a:t>
            </a:r>
            <a:r>
              <a:rPr lang="en-US" sz="1991" b="0" i="0" baseline="0" dirty="0">
                <a:solidFill>
                  <a:schemeClr val="bg1"/>
                </a:solidFill>
                <a:latin typeface="Arial"/>
                <a:cs typeface="Arial"/>
              </a:rPr>
              <a:t>Kucharski  </a:t>
            </a:r>
            <a:endParaRPr lang="en-US" sz="1991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WIT-shield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8922672"/>
            <a:ext cx="366424" cy="4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dt="0"/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Arial"/>
          <a:ea typeface="+mn-ea"/>
          <a:cs typeface="Arial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Arial"/>
          <a:ea typeface="+mn-ea"/>
          <a:cs typeface="Arial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Arial"/>
          <a:ea typeface="+mn-ea"/>
          <a:cs typeface="Arial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Arial"/>
          <a:ea typeface="+mn-ea"/>
          <a:cs typeface="Arial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Arial"/>
          <a:ea typeface="+mn-ea"/>
          <a:cs typeface="Arial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159" y="2002420"/>
            <a:ext cx="10394482" cy="2849600"/>
          </a:xfrm>
        </p:spPr>
        <p:txBody>
          <a:bodyPr>
            <a:noAutofit/>
          </a:bodyPr>
          <a:lstStyle/>
          <a:p>
            <a:r>
              <a:rPr lang="en-US" sz="5400" dirty="0"/>
              <a:t>Projectile Catching with Reinforcement Learning: </a:t>
            </a:r>
            <a:r>
              <a:rPr lang="en-US" sz="4400" dirty="0"/>
              <a:t>Empirical Analysis using Discretized Simulations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302000" y="5233475"/>
            <a:ext cx="6400800" cy="238266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Bryon Kucharski, </a:t>
            </a:r>
            <a:r>
              <a:rPr lang="en-US" dirty="0"/>
              <a:t>Adam </a:t>
            </a:r>
            <a:r>
              <a:rPr lang="en-US" dirty="0" err="1"/>
              <a:t>Ziel</a:t>
            </a:r>
            <a:r>
              <a:rPr lang="en-US" dirty="0"/>
              <a:t>, Michael Hickey, Collin Travers</a:t>
            </a:r>
          </a:p>
          <a:p>
            <a:endParaRPr lang="en-US" dirty="0"/>
          </a:p>
          <a:p>
            <a:r>
              <a:rPr lang="en-US" dirty="0"/>
              <a:t>Wentworth Institute of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FA462-AB7D-8744-B6CC-3AD8FCFDC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4" y="7281324"/>
            <a:ext cx="2119745" cy="1177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C32D0C-8178-5A44-A4B1-0FFA841D5EC5}"/>
              </a:ext>
            </a:extLst>
          </p:cNvPr>
          <p:cNvSpPr txBox="1"/>
          <p:nvPr/>
        </p:nvSpPr>
        <p:spPr>
          <a:xfrm>
            <a:off x="2149620" y="7496877"/>
            <a:ext cx="8526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2018 IEEE MIT Undergraduate Research Technology Conference </a:t>
            </a:r>
          </a:p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Cambridge,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2C1E6-E300-1E4C-BAD6-DD1FA3662185}"/>
              </a:ext>
            </a:extLst>
          </p:cNvPr>
          <p:cNvSpPr txBox="1"/>
          <p:nvPr/>
        </p:nvSpPr>
        <p:spPr>
          <a:xfrm>
            <a:off x="1243706" y="8977746"/>
            <a:ext cx="1040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Real-World Projectile Catching with Reinforcement Learning: Empirical Analysis using Discretized Simulations 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20C112A-A80A-4EC1-855A-3BD714A18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89" y="6811920"/>
            <a:ext cx="1965786" cy="19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3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636C1-9ECF-493E-AE89-3FD8FEE8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8037-EAD2-463B-A623-1BF9730E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pic>
        <p:nvPicPr>
          <p:cNvPr id="15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A15EEF-0DAB-4DC3-9B61-0AEE17D6B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3" y="2656332"/>
            <a:ext cx="6398454" cy="4798842"/>
          </a:xfrm>
          <a:prstGeom prst="rect">
            <a:avLst/>
          </a:prstGeom>
        </p:spPr>
      </p:pic>
      <p:pic>
        <p:nvPicPr>
          <p:cNvPr id="16" name="Content Placeholder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B7EE260-B0E7-449E-AD59-6CE7BD25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656332"/>
            <a:ext cx="6387123" cy="479034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FC89A2F-1EBB-4F14-81FD-D3ED6599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694677"/>
            <a:ext cx="11704320" cy="853670"/>
          </a:xfrm>
        </p:spPr>
        <p:txBody>
          <a:bodyPr>
            <a:noAutofit/>
          </a:bodyPr>
          <a:lstStyle/>
          <a:p>
            <a:pPr algn="l"/>
            <a:r>
              <a:rPr lang="en-US" sz="3982" dirty="0">
                <a:solidFill>
                  <a:srgbClr val="CE0000"/>
                </a:solidFill>
              </a:rPr>
              <a:t>Results – Smaller State Space</a:t>
            </a:r>
            <a:endParaRPr lang="en-US" sz="398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2CA59-55A5-4891-85CF-204E80F3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65852-DE10-4CEC-9BF6-EB0D234B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pic>
        <p:nvPicPr>
          <p:cNvPr id="24" name="Content Placeholder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DBAB081-1DAB-49C5-AFA3-AA366E3D6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9" y="2454805"/>
            <a:ext cx="6640137" cy="4980105"/>
          </a:xfrm>
          <a:prstGeom prst="rect">
            <a:avLst/>
          </a:prstGeom>
        </p:spPr>
      </p:pic>
      <p:pic>
        <p:nvPicPr>
          <p:cNvPr id="25" name="Content Placeholder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6C61A41-C640-4CBF-8DBF-4D94A2AE9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04" y="2437693"/>
            <a:ext cx="6640137" cy="499721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9F190BF-0747-4E69-8DC4-3BAA69BB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694677"/>
            <a:ext cx="11704320" cy="853670"/>
          </a:xfrm>
        </p:spPr>
        <p:txBody>
          <a:bodyPr>
            <a:noAutofit/>
          </a:bodyPr>
          <a:lstStyle/>
          <a:p>
            <a:pPr algn="l"/>
            <a:r>
              <a:rPr lang="en-US" sz="3982" dirty="0">
                <a:solidFill>
                  <a:srgbClr val="CE0000"/>
                </a:solidFill>
              </a:rPr>
              <a:t>Results – Medium State Space</a:t>
            </a:r>
            <a:endParaRPr lang="en-US" sz="398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7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2E6EE-AA95-4620-9B6A-6D455605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77798-CBEC-4EA5-A24D-80816DE9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DBCF49B-045D-416E-9146-B455BCDFC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" y="2316715"/>
            <a:ext cx="6441639" cy="4819061"/>
          </a:xfrm>
          <a:prstGeom prst="rect">
            <a:avLst/>
          </a:prstGeom>
        </p:spPr>
      </p:pic>
      <p:pic>
        <p:nvPicPr>
          <p:cNvPr id="8" name="Content Placeholder 7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7B533ED3-BAD5-4485-9EE2-54ECC3D23A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2" y="2316715"/>
            <a:ext cx="6441639" cy="4854376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86444C-5757-42C3-A2D1-FA5F090D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694677"/>
            <a:ext cx="11704320" cy="853670"/>
          </a:xfrm>
        </p:spPr>
        <p:txBody>
          <a:bodyPr>
            <a:noAutofit/>
          </a:bodyPr>
          <a:lstStyle/>
          <a:p>
            <a:pPr algn="l"/>
            <a:r>
              <a:rPr lang="en-US" sz="3982" dirty="0">
                <a:solidFill>
                  <a:srgbClr val="CE0000"/>
                </a:solidFill>
              </a:rPr>
              <a:t>Results – Larger State Space</a:t>
            </a:r>
            <a:endParaRPr lang="en-US" sz="398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6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B19C-1B61-4CB0-8310-7BC3BDD6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6B3E-487B-4685-A8FC-82DAC6EC9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Environment discretization can enable simple physical tasks to become solvable with RL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Very limited state spaces, Q-Learning outperforms DQN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With an increased number of state spaces, DQN outperforms Q-Learning and converges more quickly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68479-BA26-417B-9B54-C16D517E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6D0DC-C791-4FD7-A3E4-2EBAD97F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2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42D4-5CCF-437C-8B4F-262D0640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pic>
        <p:nvPicPr>
          <p:cNvPr id="7" name="Content Placeholder 6" descr="A picture containing floor, indoor, building, ground&#10;&#10;Description generated with high confidence">
            <a:extLst>
              <a:ext uri="{FF2B5EF4-FFF2-40B4-BE49-F238E27FC236}">
                <a16:creationId xmlns:a16="http://schemas.microsoft.com/office/drawing/2014/main" id="{6DF14616-B5B9-48DB-9DAC-BC18A7AC7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8" y="3044706"/>
            <a:ext cx="6231722" cy="353255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A5D00-06F5-4310-BFB8-6B6D15DA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1A072-4B29-4085-A14C-91E2D28E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14</a:t>
            </a:fld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4E0842-5A2B-45CA-9CBE-B155D08EA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40" y="3044705"/>
            <a:ext cx="6280105" cy="35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0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B412-127D-4C0E-99FC-62AD9033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D55E-1ECB-4F53-B3E9-50D7F93B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[1]   J. </a:t>
            </a:r>
            <a:r>
              <a:rPr lang="en-US" dirty="0" err="1"/>
              <a:t>Kober</a:t>
            </a:r>
            <a:r>
              <a:rPr lang="en-US" dirty="0"/>
              <a:t>, M. Glisson, and M. Mistry, “Playing catch 	and juggling 	with </a:t>
            </a:r>
            <a:r>
              <a:rPr lang="en-US" dirty="0" err="1"/>
              <a:t>ahumanoid</a:t>
            </a:r>
            <a:r>
              <a:rPr lang="en-US" dirty="0"/>
              <a:t> robot,” </a:t>
            </a:r>
            <a:r>
              <a:rPr lang="en-US" dirty="0" err="1"/>
              <a:t>inHumanoid</a:t>
            </a:r>
            <a:r>
              <a:rPr lang="en-US" dirty="0"/>
              <a:t> 	Robots (Humanoids), 2012 12th 	IEEE-RAS 	International Conference on.    IEEE, 2012, pp. 875–	881.</a:t>
            </a:r>
          </a:p>
          <a:p>
            <a:endParaRPr lang="en-US" dirty="0"/>
          </a:p>
          <a:p>
            <a:r>
              <a:rPr lang="en-US" dirty="0"/>
              <a:t>[2]  R.  </a:t>
            </a:r>
            <a:r>
              <a:rPr lang="en-US" dirty="0" err="1"/>
              <a:t>Lampariello</a:t>
            </a:r>
            <a:r>
              <a:rPr lang="en-US" dirty="0"/>
              <a:t>,  D.  Nguyen-</a:t>
            </a:r>
            <a:r>
              <a:rPr lang="en-US" dirty="0" err="1"/>
              <a:t>Tuong</a:t>
            </a:r>
            <a:r>
              <a:rPr lang="en-US" dirty="0"/>
              <a:t>,  C.  </a:t>
            </a:r>
            <a:r>
              <a:rPr lang="en-US" dirty="0" err="1"/>
              <a:t>Castellini</a:t>
            </a:r>
            <a:r>
              <a:rPr lang="en-US" dirty="0"/>
              <a:t>,  G.  	</a:t>
            </a:r>
            <a:r>
              <a:rPr lang="en-US" dirty="0" err="1"/>
              <a:t>Hirzinger</a:t>
            </a:r>
            <a:r>
              <a:rPr lang="en-US" dirty="0"/>
              <a:t>,  	and 	J.  Peters,  “Trajectory  planning  for  	optimal  robot  	catching  in  	real-time,”  </a:t>
            </a:r>
            <a:r>
              <a:rPr lang="en-US" dirty="0" err="1"/>
              <a:t>inRobotics</a:t>
            </a:r>
            <a:r>
              <a:rPr lang="en-US" dirty="0"/>
              <a:t>  and  	Automation  (ICRA),  	2011  IEEE  	</a:t>
            </a:r>
            <a:r>
              <a:rPr lang="en-US" dirty="0" err="1"/>
              <a:t>InternationalConference</a:t>
            </a:r>
            <a:r>
              <a:rPr lang="en-US" dirty="0"/>
              <a:t> on.    IEEE, 2011, pp. 3719–	3726.</a:t>
            </a:r>
          </a:p>
          <a:p>
            <a:endParaRPr lang="en-US" dirty="0"/>
          </a:p>
          <a:p>
            <a:r>
              <a:rPr lang="en-US" dirty="0"/>
              <a:t>[3]  R. S. Sutton, A. G. </a:t>
            </a:r>
            <a:r>
              <a:rPr lang="en-US" dirty="0" err="1"/>
              <a:t>Bartoet</a:t>
            </a:r>
            <a:r>
              <a:rPr lang="en-US" dirty="0"/>
              <a:t> </a:t>
            </a:r>
            <a:r>
              <a:rPr lang="en-US" dirty="0" err="1"/>
              <a:t>al.,</a:t>
            </a:r>
            <a:r>
              <a:rPr lang="en-US" err="1"/>
              <a:t>Reinforcement</a:t>
            </a:r>
            <a:r>
              <a:rPr lang="en-US"/>
              <a:t> nlearning</a:t>
            </a:r>
            <a:r>
              <a:rPr lang="en-US" dirty="0"/>
              <a:t>: An 	</a:t>
            </a:r>
            <a:r>
              <a:rPr lang="en-US" dirty="0" err="1"/>
              <a:t>introduction.MIT</a:t>
            </a:r>
            <a:r>
              <a:rPr lang="en-US" dirty="0"/>
              <a:t> press, 1998.</a:t>
            </a:r>
          </a:p>
          <a:p>
            <a:endParaRPr lang="en-US" dirty="0"/>
          </a:p>
          <a:p>
            <a:r>
              <a:rPr lang="en-US" dirty="0"/>
              <a:t>[4]  V.  </a:t>
            </a:r>
            <a:r>
              <a:rPr lang="en-US" dirty="0" err="1"/>
              <a:t>Mnih</a:t>
            </a:r>
            <a:r>
              <a:rPr lang="en-US" dirty="0"/>
              <a:t>,  K.  </a:t>
            </a:r>
            <a:r>
              <a:rPr lang="en-US" dirty="0" err="1"/>
              <a:t>Kavukcuoglu</a:t>
            </a:r>
            <a:r>
              <a:rPr lang="en-US" dirty="0"/>
              <a:t>,  D.  Silver,  A.  A.  </a:t>
            </a:r>
            <a:r>
              <a:rPr lang="en-US" dirty="0" err="1"/>
              <a:t>Rusu</a:t>
            </a:r>
            <a:r>
              <a:rPr lang="en-US" dirty="0"/>
              <a:t>,  J.  </a:t>
            </a:r>
            <a:r>
              <a:rPr lang="en-US" dirty="0" err="1"/>
              <a:t>Veness</a:t>
            </a:r>
            <a:r>
              <a:rPr lang="en-US" dirty="0"/>
              <a:t>,  M.  	</a:t>
            </a:r>
            <a:r>
              <a:rPr lang="en-US" dirty="0" err="1"/>
              <a:t>G.Bellemare</a:t>
            </a:r>
            <a:r>
              <a:rPr lang="en-US" dirty="0"/>
              <a:t>,  A.  Graves,  M.  </a:t>
            </a:r>
            <a:r>
              <a:rPr lang="en-US" dirty="0" err="1"/>
              <a:t>Riedmiller</a:t>
            </a:r>
            <a:r>
              <a:rPr lang="en-US" dirty="0"/>
              <a:t>,  A.  K.  </a:t>
            </a:r>
            <a:r>
              <a:rPr lang="en-US" dirty="0" err="1"/>
              <a:t>Fidjeland</a:t>
            </a:r>
            <a:r>
              <a:rPr lang="en-US" dirty="0"/>
              <a:t>,  G.  	</a:t>
            </a:r>
            <a:r>
              <a:rPr lang="en-US" dirty="0" err="1"/>
              <a:t>Ostrovskiet</a:t>
            </a:r>
            <a:r>
              <a:rPr lang="en-US" dirty="0"/>
              <a:t>  al.,  “Human-level  control  through  deep  reinforcement  	</a:t>
            </a:r>
            <a:r>
              <a:rPr lang="en-US" dirty="0" err="1"/>
              <a:t>learning,”Nature</a:t>
            </a:r>
            <a:r>
              <a:rPr lang="en-US" dirty="0"/>
              <a:t>, vol. 518, no. 7540, p. 529, 2015.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142F8-1D5B-4086-9ED5-9346FEE9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FA2C5-87F2-4C86-ADEB-CCF60A6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544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7683-7FB1-4513-95AE-9259DC96B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285557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159" y="2002420"/>
            <a:ext cx="10394482" cy="2849600"/>
          </a:xfrm>
        </p:spPr>
        <p:txBody>
          <a:bodyPr>
            <a:noAutofit/>
          </a:bodyPr>
          <a:lstStyle/>
          <a:p>
            <a:r>
              <a:rPr lang="en-US" sz="5400" dirty="0"/>
              <a:t>Real-World Projectile Catching with Reinforcement Learning: </a:t>
            </a:r>
            <a:r>
              <a:rPr lang="en-US" sz="4800" dirty="0"/>
              <a:t>Empirical Analysis using Discretized Simulations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2802789" y="5454639"/>
            <a:ext cx="7399221" cy="2714561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Bryon Kucharski, </a:t>
            </a:r>
            <a:r>
              <a:rPr lang="en-US" dirty="0"/>
              <a:t>Adam </a:t>
            </a:r>
            <a:r>
              <a:rPr lang="en-US" dirty="0" err="1"/>
              <a:t>Ziel</a:t>
            </a:r>
            <a:r>
              <a:rPr lang="en-US" dirty="0"/>
              <a:t>, Michael Hickey, Collin Travers</a:t>
            </a:r>
          </a:p>
          <a:p>
            <a:endParaRPr lang="en-US" dirty="0"/>
          </a:p>
          <a:p>
            <a:r>
              <a:rPr lang="pl-PL" dirty="0"/>
              <a:t>{kucharskib, ziela, hickeym2, traversc}@wit.edu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Wentworth Institute of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FA462-AB7D-8744-B6CC-3AD8FCFDC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4" y="7281324"/>
            <a:ext cx="2119745" cy="1177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12C1E6-E300-1E4C-BAD6-DD1FA3662185}"/>
              </a:ext>
            </a:extLst>
          </p:cNvPr>
          <p:cNvSpPr txBox="1"/>
          <p:nvPr/>
        </p:nvSpPr>
        <p:spPr>
          <a:xfrm>
            <a:off x="1243706" y="8977746"/>
            <a:ext cx="1040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Real-World Projectile Catching with Reinforcement Learning: Empirical Analysis using Discretized Simulations 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20C112A-A80A-4EC1-855A-3BD714A18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89" y="6811920"/>
            <a:ext cx="1965786" cy="19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0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EF21-181D-4B72-83BC-12B82711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F272C-6113-4C30-939A-FBFE4FD46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Senior Design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could a robot </a:t>
            </a:r>
            <a:r>
              <a:rPr lang="en-US" i="1" dirty="0"/>
              <a:t>learn</a:t>
            </a:r>
            <a:r>
              <a:rPr lang="en-US" dirty="0"/>
              <a:t> to catch a ball?</a:t>
            </a:r>
          </a:p>
          <a:p>
            <a:pPr marL="1513823" lvl="1" indent="-457200">
              <a:buFont typeface="Arial" panose="020B0604020202020204" pitchFamily="34" charset="0"/>
              <a:buChar char="•"/>
            </a:pPr>
            <a:r>
              <a:rPr lang="en-US" dirty="0"/>
              <a:t>Trajectory Planning </a:t>
            </a:r>
          </a:p>
          <a:p>
            <a:pPr marL="2082775" lvl="2" indent="-457200">
              <a:buFont typeface="Arial" panose="020B0604020202020204" pitchFamily="34" charset="0"/>
              <a:buChar char="•"/>
            </a:pPr>
            <a:r>
              <a:rPr lang="en-US" dirty="0"/>
              <a:t>Kinematic equations – </a:t>
            </a:r>
            <a:r>
              <a:rPr lang="en-US" dirty="0" err="1"/>
              <a:t>Kober</a:t>
            </a:r>
            <a:r>
              <a:rPr lang="en-US" dirty="0"/>
              <a:t> [1]	</a:t>
            </a:r>
          </a:p>
          <a:p>
            <a:pPr marL="2082775" lvl="2" indent="-457200">
              <a:buFont typeface="Arial" panose="020B0604020202020204" pitchFamily="34" charset="0"/>
              <a:buChar char="•"/>
            </a:pPr>
            <a:r>
              <a:rPr lang="en-US" dirty="0"/>
              <a:t>Supervised learning – </a:t>
            </a:r>
            <a:r>
              <a:rPr lang="en-US" dirty="0" err="1"/>
              <a:t>Lampariello</a:t>
            </a:r>
            <a:r>
              <a:rPr lang="en-US" dirty="0"/>
              <a:t> [2]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6E0D8-5634-46E9-A7D8-E5D54A1A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198F-8728-4A24-82CC-59083FE7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pic>
        <p:nvPicPr>
          <p:cNvPr id="7" name="Picture 6" descr="A drawing on a necklace&#10;&#10;Description generated with high confidence">
            <a:extLst>
              <a:ext uri="{FF2B5EF4-FFF2-40B4-BE49-F238E27FC236}">
                <a16:creationId xmlns:a16="http://schemas.microsoft.com/office/drawing/2014/main" id="{A7A66ECC-C191-46B0-974E-078F6255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2" y="6404928"/>
            <a:ext cx="5177842" cy="23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6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9557-CCE2-4295-96F7-56E54589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Environment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76083-4E85-48AE-8154-D34DF52D2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Controllable Environment </a:t>
            </a:r>
          </a:p>
          <a:p>
            <a:pPr marL="1513823" lvl="1" indent="-457200">
              <a:buFont typeface="Arial" panose="020B0604020202020204" pitchFamily="34" charset="0"/>
              <a:buChar char="•"/>
            </a:pPr>
            <a:r>
              <a:rPr lang="en-US" dirty="0"/>
              <a:t>Different launch angles</a:t>
            </a:r>
          </a:p>
          <a:p>
            <a:pPr marL="1513823" lvl="1" indent="-457200">
              <a:buFont typeface="Arial" panose="020B0604020202020204" pitchFamily="34" charset="0"/>
              <a:buChar char="•"/>
            </a:pPr>
            <a:r>
              <a:rPr lang="en-US" dirty="0"/>
              <a:t>Repeatable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2D Gantry Robot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30753-B4D3-4B75-996A-0CE5722E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4A1F-60CE-4A24-BAC5-1D447D2B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endParaRPr lang="uk-UA"/>
          </a:p>
        </p:txBody>
      </p:sp>
      <p:pic>
        <p:nvPicPr>
          <p:cNvPr id="6" name="Content Placeholder 6" descr="A picture containing floor, indoor, building, ground&#10;&#10;Description generated with high confidence">
            <a:extLst>
              <a:ext uri="{FF2B5EF4-FFF2-40B4-BE49-F238E27FC236}">
                <a16:creationId xmlns:a16="http://schemas.microsoft.com/office/drawing/2014/main" id="{78E1A474-2BED-4512-8DCE-0062B340F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45" y="3938954"/>
            <a:ext cx="7572640" cy="42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9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4B07-5F4B-44E1-9C04-5F4AC78E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318E7D-9F88-4AF9-AD72-7F2F1937C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1825573"/>
            <a:ext cx="6992764" cy="610875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88F0F-BFC1-435C-A9B5-426B7D9E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17B6C-FDD5-49BB-B0CB-2E5904E4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</a:t>
            </a:fld>
            <a:endParaRPr lang="uk-UA"/>
          </a:p>
        </p:txBody>
      </p:sp>
      <p:pic>
        <p:nvPicPr>
          <p:cNvPr id="1026" name="Picture 2" descr="https://lh5.googleusercontent.com/0IWZfY_zQpnABb3KFjMsaRkRIXXWtzRdMDYi8jI_qoAiUDl9h8XLm03n4nfozRE-Qg6oWF50TQ_oSGPeuxZ3atRRF0tRe2CXuWZEsLLYGmafqeJcfcquP6AYmULyL-lna177eRQqQx4">
            <a:extLst>
              <a:ext uri="{FF2B5EF4-FFF2-40B4-BE49-F238E27FC236}">
                <a16:creationId xmlns:a16="http://schemas.microsoft.com/office/drawing/2014/main" id="{0B9828D4-D16E-4DCA-B5FA-73BE0B9EBC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10" y="1819275"/>
            <a:ext cx="36385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8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96D5-3409-42D1-8F1D-C3798329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BBF9-D89F-4201-8FA7-1A711E93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818289"/>
            <a:ext cx="11704320" cy="68944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Continuous to discrete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Computationally feasible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Sacrifice accuracy proportional to level of </a:t>
            </a:r>
            <a:r>
              <a:rPr lang="en-US" dirty="0" err="1"/>
              <a:t>discretiziation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8A22A-10F9-414B-8361-029F183D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B2DB6-1AAD-4714-89DB-2B573EF1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</a:t>
            </a:fld>
            <a:endParaRPr lang="uk-UA"/>
          </a:p>
        </p:txBody>
      </p:sp>
      <p:pic>
        <p:nvPicPr>
          <p:cNvPr id="4101" name="Picture 5" descr="https://lh3.googleusercontent.com/bpSKNbL1IgdcFFuc2FEurhN-N32tBON597iuvlAIri3bG0P8OblTnvdbk8HqFJ7_HJLJPGAEqnLU8ona2KtGdwgtQj6fD3ZFWOq6xgY4XrTZifms9i6Y-NbHVwCGTARVDgkN_VjX8Ks">
            <a:extLst>
              <a:ext uri="{FF2B5EF4-FFF2-40B4-BE49-F238E27FC236}">
                <a16:creationId xmlns:a16="http://schemas.microsoft.com/office/drawing/2014/main" id="{CEA4AB55-C769-4967-8602-4F92E235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93" y="4226490"/>
            <a:ext cx="1004887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7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2BA8-AAEB-45B9-AF6C-67DAD13F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D3507-A103-48E6-9D7E-B9154B32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Real-World Projectile Catching with Reinforcement Learning: Empirical Analysis using Discretized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BCACB-6A63-44E4-8406-8B25F346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</a:t>
            </a:fld>
            <a:endParaRPr lang="uk-UA"/>
          </a:p>
        </p:txBody>
      </p:sp>
      <p:pic>
        <p:nvPicPr>
          <p:cNvPr id="2050" name="Picture 2" descr="https://lh5.googleusercontent.com/DTnYdfdRIykmP80pAHtp7XIHgx1IEEJ7aeCBKKIQ_tgi4IG4tMhzdyR2zGJssC6_uc4_9zF3WPfyYYrZxMbj84NA-88izZl5AevPVOglNrS0Ah43ONfkHQfjtPylmYgt8i-LTktPcEE">
            <a:extLst>
              <a:ext uri="{FF2B5EF4-FFF2-40B4-BE49-F238E27FC236}">
                <a16:creationId xmlns:a16="http://schemas.microsoft.com/office/drawing/2014/main" id="{29ECC2CC-C95E-4DD5-BBDE-9DD529F0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2913336"/>
            <a:ext cx="11602170" cy="44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FFA29-34B5-44B7-828F-768909491AA8}"/>
              </a:ext>
            </a:extLst>
          </p:cNvPr>
          <p:cNvSpPr txBox="1"/>
          <p:nvPr/>
        </p:nvSpPr>
        <p:spPr>
          <a:xfrm>
            <a:off x="650240" y="1815343"/>
            <a:ext cx="11272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“Learning what to do—how to map situations to actions—so as to maximize a numerical reward signal” – Richard Sutton and Andrew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Barto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[3]</a:t>
            </a:r>
          </a:p>
        </p:txBody>
      </p:sp>
    </p:spTree>
    <p:extLst>
      <p:ext uri="{BB962C8B-B14F-4D97-AF65-F5344CB8AC3E}">
        <p14:creationId xmlns:p14="http://schemas.microsoft.com/office/powerpoint/2010/main" val="53987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1D89-F5C2-448D-9E7C-1FD869E3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 Projectile Catching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4970-4B21-4359-B898-F1C10B41D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936" y="1818289"/>
            <a:ext cx="7045419" cy="689447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State:       ball’s lateral position 	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	      ball’s speed 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	      robot x position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	      robot y position </a:t>
            </a:r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Action: left, right, forward,     		   backward or stay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B9D19-B192-4812-8EC4-C4C010DE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CC664-150D-44C8-BCF9-64C0983A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7</a:t>
            </a:fld>
            <a:endParaRPr lang="uk-UA"/>
          </a:p>
        </p:txBody>
      </p:sp>
      <p:pic>
        <p:nvPicPr>
          <p:cNvPr id="6" name="Picture 2" descr="https://lh5.googleusercontent.com/DTnYdfdRIykmP80pAHtp7XIHgx1IEEJ7aeCBKKIQ_tgi4IG4tMhzdyR2zGJssC6_uc4_9zF3WPfyYYrZxMbj84NA-88izZl5AevPVOglNrS0Ah43ONfkHQfjtPylmYgt8i-LTktPcEE">
            <a:extLst>
              <a:ext uri="{FF2B5EF4-FFF2-40B4-BE49-F238E27FC236}">
                <a16:creationId xmlns:a16="http://schemas.microsoft.com/office/drawing/2014/main" id="{800A6C26-EADA-4C02-80B7-33E246E9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5795"/>
            <a:ext cx="6185903" cy="238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2528519-1032-4D9A-A7CA-C56895D13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8" y="7429518"/>
            <a:ext cx="10574448" cy="1011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8A5163-297A-468D-ACE0-F166D3F02D37}"/>
                  </a:ext>
                </a:extLst>
              </p:cNvPr>
              <p:cNvSpPr txBox="1"/>
              <p:nvPr/>
            </p:nvSpPr>
            <p:spPr>
              <a:xfrm>
                <a:off x="7066865" y="1783979"/>
                <a:ext cx="10227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8A5163-297A-468D-ACE0-F166D3F02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865" y="1783979"/>
                <a:ext cx="102273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26108D-FB8B-424E-B629-8933D8D85BBB}"/>
                  </a:ext>
                </a:extLst>
              </p:cNvPr>
              <p:cNvSpPr txBox="1"/>
              <p:nvPr/>
            </p:nvSpPr>
            <p:spPr>
              <a:xfrm>
                <a:off x="7066865" y="2368796"/>
                <a:ext cx="10227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26108D-FB8B-424E-B629-8933D8D85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865" y="2368796"/>
                <a:ext cx="102273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F079D8-71DB-450C-AFD5-17CDCF52AC22}"/>
                  </a:ext>
                </a:extLst>
              </p:cNvPr>
              <p:cNvSpPr txBox="1"/>
              <p:nvPr/>
            </p:nvSpPr>
            <p:spPr>
              <a:xfrm>
                <a:off x="7066865" y="2998435"/>
                <a:ext cx="10227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F079D8-71DB-450C-AFD5-17CDCF52A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865" y="2998435"/>
                <a:ext cx="102273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78F91E-FD6F-4238-938D-A11EFEA85BF2}"/>
                  </a:ext>
                </a:extLst>
              </p:cNvPr>
              <p:cNvSpPr txBox="1"/>
              <p:nvPr/>
            </p:nvSpPr>
            <p:spPr>
              <a:xfrm>
                <a:off x="7066865" y="3586743"/>
                <a:ext cx="10227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78F91E-FD6F-4238-938D-A11EFEA85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865" y="3586743"/>
                <a:ext cx="102273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89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40DE-1A48-4427-B3D8-239B88DC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Q-Value and Q-Learning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9A8D15-C8C7-49DD-8F7E-864AFDF7E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0" y="7418591"/>
            <a:ext cx="11703050" cy="44886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EAA33-75D1-440D-AF63-23EE3F35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47993-9A93-4D88-BD84-51CAB317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B92BD-25F5-497A-8C91-3B62734B8228}"/>
              </a:ext>
            </a:extLst>
          </p:cNvPr>
          <p:cNvSpPr txBox="1"/>
          <p:nvPr/>
        </p:nvSpPr>
        <p:spPr>
          <a:xfrm>
            <a:off x="198880" y="1785996"/>
            <a:ext cx="1191263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Q-Value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Value of taking an action in a current state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Q-Learning -  Sutton and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Barto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[3]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Algorithm that converges to the optimal actions to take in every 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Q-Values are stored in a 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Q-Values are updated as the agent interacts with the environment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Actions are selected by picking the highest Q Value for the state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3074" name="Picture 2" descr="https://lh5.googleusercontent.com/E8Xo-mpfoUh-hcYAKBqfw49n1c0OFatL5y-5dXoNDjMG7qHeSHBHlQCzN_tZ_JB7vSxc82H2mB2ZrXo34ZQ8jeELehVV_lVsVhwSluyMQpUzJCP1iJG2PXgRHIbXpAdlJhirUKU9hgg">
            <a:extLst>
              <a:ext uri="{FF2B5EF4-FFF2-40B4-BE49-F238E27FC236}">
                <a16:creationId xmlns:a16="http://schemas.microsoft.com/office/drawing/2014/main" id="{3A3B23C9-5D21-4544-A1B3-D56819105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93" y="1785996"/>
            <a:ext cx="4553718" cy="18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AA4A24-3179-431D-9885-B84D90DC0CF8}"/>
              </a:ext>
            </a:extLst>
          </p:cNvPr>
          <p:cNvSpPr txBox="1"/>
          <p:nvPr/>
        </p:nvSpPr>
        <p:spPr>
          <a:xfrm>
            <a:off x="4755125" y="8288854"/>
            <a:ext cx="143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 rate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EE9A31F3-5399-4D73-B642-85A1558B2A8A}"/>
              </a:ext>
            </a:extLst>
          </p:cNvPr>
          <p:cNvSpPr/>
          <p:nvPr/>
        </p:nvSpPr>
        <p:spPr>
          <a:xfrm rot="16200000">
            <a:off x="5183388" y="7831258"/>
            <a:ext cx="448869" cy="43851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8C687B-F6EC-4875-A2F6-FC3E7370BA1C}"/>
              </a:ext>
            </a:extLst>
          </p:cNvPr>
          <p:cNvSpPr txBox="1"/>
          <p:nvPr/>
        </p:nvSpPr>
        <p:spPr>
          <a:xfrm>
            <a:off x="6502399" y="8288854"/>
            <a:ext cx="178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discount factor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8839A251-A868-4D5C-8751-6A2A0933DBF1}"/>
              </a:ext>
            </a:extLst>
          </p:cNvPr>
          <p:cNvSpPr/>
          <p:nvPr/>
        </p:nvSpPr>
        <p:spPr>
          <a:xfrm rot="16200000">
            <a:off x="6930663" y="7831258"/>
            <a:ext cx="448869" cy="43851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C269-C911-4ED0-A7E9-B081441B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 Network (DQN)                       </a:t>
            </a:r>
            <a:r>
              <a:rPr lang="en-US" sz="2800" dirty="0" err="1">
                <a:solidFill>
                  <a:schemeClr val="tx1"/>
                </a:solidFill>
              </a:rPr>
              <a:t>Mnih</a:t>
            </a:r>
            <a:r>
              <a:rPr lang="en-US" sz="2800" dirty="0">
                <a:solidFill>
                  <a:schemeClr val="tx1"/>
                </a:solidFill>
              </a:rPr>
              <a:t> et al [4]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9AEE0F-8C31-4B7F-854F-BE45F9D70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7293062"/>
            <a:ext cx="11703050" cy="4131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5B0C8-9477-49F6-85BE-91D545CE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Real-World Projectile Catching with Reinforcement Learning: Empirical Analysis using Discretized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A49BB-6612-4B54-85A2-CC351E57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9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8EACF-95AF-44FA-ADF0-DC9D1624C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79" y="4458087"/>
            <a:ext cx="2348206" cy="2823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A11DFB-6329-4DE6-BCE8-AC30EA310B76}"/>
              </a:ext>
            </a:extLst>
          </p:cNvPr>
          <p:cNvSpPr txBox="1"/>
          <p:nvPr/>
        </p:nvSpPr>
        <p:spPr>
          <a:xfrm>
            <a:off x="671481" y="1830845"/>
            <a:ext cx="116818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Given a state, the network computes the Q-Value for every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Experiences are collected and used to train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 layer neural network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Optimized with Mean Squared Error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8D0FD15E-8EEF-4D23-89C3-E81AB72DEC65}"/>
              </a:ext>
            </a:extLst>
          </p:cNvPr>
          <p:cNvSpPr/>
          <p:nvPr/>
        </p:nvSpPr>
        <p:spPr>
          <a:xfrm rot="16200000">
            <a:off x="8056527" y="7117338"/>
            <a:ext cx="738554" cy="20694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4EA7D-3289-46EA-8921-57CFA95B8E31}"/>
              </a:ext>
            </a:extLst>
          </p:cNvPr>
          <p:cNvSpPr txBox="1"/>
          <p:nvPr/>
        </p:nvSpPr>
        <p:spPr>
          <a:xfrm>
            <a:off x="4516207" y="8548196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22B17-2558-4A3D-B011-4C9B8983EB12}"/>
              </a:ext>
            </a:extLst>
          </p:cNvPr>
          <p:cNvSpPr txBox="1"/>
          <p:nvPr/>
        </p:nvSpPr>
        <p:spPr>
          <a:xfrm>
            <a:off x="8053490" y="8476788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8EE53-2E84-47E5-80F8-295CBA13A06A}"/>
              </a:ext>
            </a:extLst>
          </p:cNvPr>
          <p:cNvSpPr txBox="1"/>
          <p:nvPr/>
        </p:nvSpPr>
        <p:spPr>
          <a:xfrm>
            <a:off x="3915559" y="5611904"/>
            <a:ext cx="928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State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A8002612-642C-4D08-AB1D-C124414837C4}"/>
              </a:ext>
            </a:extLst>
          </p:cNvPr>
          <p:cNvSpPr/>
          <p:nvPr/>
        </p:nvSpPr>
        <p:spPr>
          <a:xfrm rot="16200000">
            <a:off x="4474421" y="6147748"/>
            <a:ext cx="738554" cy="39817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986491-C331-44FA-81B0-A63489F0E362}"/>
                  </a:ext>
                </a:extLst>
              </p:cNvPr>
              <p:cNvSpPr txBox="1"/>
              <p:nvPr/>
            </p:nvSpPr>
            <p:spPr>
              <a:xfrm>
                <a:off x="7455563" y="5262795"/>
                <a:ext cx="13060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986491-C331-44FA-81B0-A63489F0E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563" y="5262795"/>
                <a:ext cx="130606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03E39F-20FF-435F-8F19-BF16273C32E1}"/>
                  </a:ext>
                </a:extLst>
              </p:cNvPr>
              <p:cNvSpPr txBox="1"/>
              <p:nvPr/>
            </p:nvSpPr>
            <p:spPr>
              <a:xfrm>
                <a:off x="7455563" y="5946175"/>
                <a:ext cx="1297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03E39F-20FF-435F-8F19-BF16273C3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563" y="5946175"/>
                <a:ext cx="129779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727664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template2" id="{AA3D026A-9B11-5C44-BB6A-B18AF6E19A69}" vid="{62A22C0D-DADD-7446-9FF1-B55B442E7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9425</TotalTime>
  <Words>812</Words>
  <Application>Microsoft Office PowerPoint</Application>
  <PresentationFormat>Custom</PresentationFormat>
  <Paragraphs>162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Georgia</vt:lpstr>
      <vt:lpstr>Helvetica</vt:lpstr>
      <vt:lpstr>lecture</vt:lpstr>
      <vt:lpstr>Projectile Catching with Reinforcement Learning: Empirical Analysis using Discretized Simulations</vt:lpstr>
      <vt:lpstr>Motivation</vt:lpstr>
      <vt:lpstr>Real World Environment </vt:lpstr>
      <vt:lpstr>Simulation</vt:lpstr>
      <vt:lpstr>Discretization </vt:lpstr>
      <vt:lpstr>Reinforcement Learning (RL)</vt:lpstr>
      <vt:lpstr>RL for Projectile Catching </vt:lpstr>
      <vt:lpstr>Q-Value and Q-Learning</vt:lpstr>
      <vt:lpstr>Deep Q Network (DQN)                       Mnih et al [4]</vt:lpstr>
      <vt:lpstr>Results – Smaller State Space</vt:lpstr>
      <vt:lpstr>Results – Medium State Space</vt:lpstr>
      <vt:lpstr>Results – Larger State Space</vt:lpstr>
      <vt:lpstr>Conclusion</vt:lpstr>
      <vt:lpstr>Future Work</vt:lpstr>
      <vt:lpstr>References</vt:lpstr>
      <vt:lpstr>Thank you!  Question?</vt:lpstr>
      <vt:lpstr>Real-World Projectile Catching with Reinforcement Learning: Empirical Analysis using Discretized Simulations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Laboratory Work for a Novel Embedded Artificial Intelligence Course</dc:title>
  <dc:creator>Kucharski, Bryon</dc:creator>
  <cp:lastModifiedBy>Kucharski, Bryon</cp:lastModifiedBy>
  <cp:revision>97</cp:revision>
  <dcterms:created xsi:type="dcterms:W3CDTF">2018-06-09T22:35:20Z</dcterms:created>
  <dcterms:modified xsi:type="dcterms:W3CDTF">2018-10-07T17:44:40Z</dcterms:modified>
</cp:coreProperties>
</file>